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50"/>
  </p:notesMasterIdLst>
  <p:handoutMasterIdLst>
    <p:handoutMasterId r:id="rId51"/>
  </p:handoutMasterIdLst>
  <p:sldIdLst>
    <p:sldId id="256" r:id="rId5"/>
    <p:sldId id="263" r:id="rId6"/>
    <p:sldId id="265" r:id="rId7"/>
    <p:sldId id="266" r:id="rId8"/>
    <p:sldId id="272" r:id="rId9"/>
    <p:sldId id="267" r:id="rId10"/>
    <p:sldId id="328" r:id="rId11"/>
    <p:sldId id="300" r:id="rId12"/>
    <p:sldId id="321" r:id="rId13"/>
    <p:sldId id="302" r:id="rId14"/>
    <p:sldId id="270" r:id="rId15"/>
    <p:sldId id="271" r:id="rId16"/>
    <p:sldId id="273" r:id="rId17"/>
    <p:sldId id="274" r:id="rId18"/>
    <p:sldId id="275" r:id="rId19"/>
    <p:sldId id="276" r:id="rId20"/>
    <p:sldId id="278" r:id="rId21"/>
    <p:sldId id="277" r:id="rId22"/>
    <p:sldId id="303" r:id="rId23"/>
    <p:sldId id="279" r:id="rId24"/>
    <p:sldId id="280" r:id="rId25"/>
    <p:sldId id="281" r:id="rId26"/>
    <p:sldId id="304" r:id="rId27"/>
    <p:sldId id="282" r:id="rId28"/>
    <p:sldId id="322" r:id="rId29"/>
    <p:sldId id="306" r:id="rId30"/>
    <p:sldId id="284" r:id="rId31"/>
    <p:sldId id="323" r:id="rId32"/>
    <p:sldId id="324" r:id="rId33"/>
    <p:sldId id="325" r:id="rId34"/>
    <p:sldId id="311" r:id="rId35"/>
    <p:sldId id="326" r:id="rId36"/>
    <p:sldId id="313" r:id="rId37"/>
    <p:sldId id="314" r:id="rId38"/>
    <p:sldId id="315" r:id="rId39"/>
    <p:sldId id="285" r:id="rId40"/>
    <p:sldId id="286" r:id="rId41"/>
    <p:sldId id="287" r:id="rId42"/>
    <p:sldId id="327" r:id="rId43"/>
    <p:sldId id="288" r:id="rId44"/>
    <p:sldId id="289" r:id="rId45"/>
    <p:sldId id="317" r:id="rId46"/>
    <p:sldId id="290" r:id="rId47"/>
    <p:sldId id="319" r:id="rId48"/>
    <p:sldId id="320" r:id="rId49"/>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D6D1E3"/>
    <a:srgbClr val="E1E1E1"/>
    <a:srgbClr val="004A78"/>
    <a:srgbClr val="81D0ED"/>
    <a:srgbClr val="006298"/>
    <a:srgbClr val="FF6300"/>
    <a:srgbClr val="E9255F"/>
    <a:srgbClr val="0098D4"/>
    <a:srgbClr val="00B8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882" autoAdjust="0"/>
    <p:restoredTop sz="94291" autoAdjust="0"/>
  </p:normalViewPr>
  <p:slideViewPr>
    <p:cSldViewPr snapToGrid="0" snapToObjects="1">
      <p:cViewPr varScale="1">
        <p:scale>
          <a:sx n="61" d="100"/>
          <a:sy n="61" d="100"/>
        </p:scale>
        <p:origin x="84" y="234"/>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87" d="100"/>
          <a:sy n="87" d="100"/>
        </p:scale>
        <p:origin x="3090"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E8AA413-85C6-40F2-B867-268CAAA7E377}" type="datetimeFigureOut">
              <a:rPr lang="en-US" smtClean="0"/>
              <a:t>1/20/2021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67803E-66EE-42CE-8DFB-98553954E472}" type="slidenum">
              <a:rPr lang="en-US" smtClean="0"/>
              <a:t>‹#›</a:t>
            </a:fld>
            <a:endParaRPr lang="en-US"/>
          </a:p>
        </p:txBody>
      </p:sp>
    </p:spTree>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86680D68-05FF-7942-990A-B21BB8E6CE33}" type="datetimeFigureOut">
              <a:rPr lang="en-US"/>
              <a:pPr>
                <a:defRPr/>
              </a:pPr>
              <a:t>1/20/2021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1CAE60C-72A0-D14D-8733-C13212F694AD}" type="slidenum">
              <a:rPr lang="en-US"/>
              <a:pPr>
                <a:defRPr/>
              </a:pPr>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7</a:t>
            </a:fld>
            <a:endParaRPr lang="en-US"/>
          </a:p>
        </p:txBody>
      </p:sp>
    </p:spTree>
    <p:extLst>
      <p:ext uri="{BB962C8B-B14F-4D97-AF65-F5344CB8AC3E}">
        <p14:creationId xmlns:p14="http://schemas.microsoft.com/office/powerpoint/2010/main" val="39327176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26</a:t>
            </a:fld>
            <a:endParaRPr lang="en-US"/>
          </a:p>
        </p:txBody>
      </p:sp>
    </p:spTree>
    <p:extLst>
      <p:ext uri="{BB962C8B-B14F-4D97-AF65-F5344CB8AC3E}">
        <p14:creationId xmlns:p14="http://schemas.microsoft.com/office/powerpoint/2010/main" val="19668122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28</a:t>
            </a:fld>
            <a:endParaRPr lang="en-US"/>
          </a:p>
        </p:txBody>
      </p:sp>
    </p:spTree>
    <p:extLst>
      <p:ext uri="{BB962C8B-B14F-4D97-AF65-F5344CB8AC3E}">
        <p14:creationId xmlns:p14="http://schemas.microsoft.com/office/powerpoint/2010/main" val="5940170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29</a:t>
            </a:fld>
            <a:endParaRPr lang="en-US"/>
          </a:p>
        </p:txBody>
      </p:sp>
    </p:spTree>
    <p:extLst>
      <p:ext uri="{BB962C8B-B14F-4D97-AF65-F5344CB8AC3E}">
        <p14:creationId xmlns:p14="http://schemas.microsoft.com/office/powerpoint/2010/main" val="36200209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192" y="16"/>
            <a:ext cx="12191807" cy="6865874"/>
          </a:xfrm>
          <a:prstGeom prst="rect">
            <a:avLst/>
          </a:prstGeom>
        </p:spPr>
      </p:pic>
      <p:sp>
        <p:nvSpPr>
          <p:cNvPr id="2" name="Title 1"/>
          <p:cNvSpPr>
            <a:spLocks noGrp="1"/>
          </p:cNvSpPr>
          <p:nvPr>
            <p:ph type="title"/>
          </p:nvPr>
        </p:nvSpPr>
        <p:spPr>
          <a:xfrm>
            <a:off x="838200" y="2291187"/>
            <a:ext cx="10515600" cy="684026"/>
          </a:xfrm>
        </p:spPr>
        <p:txBody>
          <a:bodyPr/>
          <a:lstStyle>
            <a:lvl1pPr>
              <a:defRPr>
                <a:solidFill>
                  <a:schemeClr val="bg1"/>
                </a:solidFill>
              </a:defRPr>
            </a:lvl1pPr>
          </a:lstStyle>
          <a:p>
            <a:r>
              <a:rPr lang="en-US" dirty="0"/>
              <a:t>Click to edit Master title style</a:t>
            </a:r>
          </a:p>
        </p:txBody>
      </p:sp>
      <p:sp>
        <p:nvSpPr>
          <p:cNvPr id="3" name="Text Placeholder 2"/>
          <p:cNvSpPr>
            <a:spLocks noGrp="1"/>
          </p:cNvSpPr>
          <p:nvPr>
            <p:ph type="body" sz="quarter" idx="10" hasCustomPrompt="1"/>
          </p:nvPr>
        </p:nvSpPr>
        <p:spPr>
          <a:xfrm>
            <a:off x="4867275" y="3619985"/>
            <a:ext cx="2457450" cy="597477"/>
          </a:xfrm>
        </p:spPr>
        <p:txBody>
          <a:bodyPr>
            <a:normAutofit/>
          </a:bodyPr>
          <a:lstStyle>
            <a:lvl1pPr marL="0" indent="0" algn="ctr">
              <a:buNone/>
              <a:defRPr sz="2000" b="0" i="0">
                <a:solidFill>
                  <a:schemeClr val="bg1"/>
                </a:solidFill>
                <a:latin typeface="Arial" charset="0"/>
                <a:ea typeface="Arial" charset="0"/>
                <a:cs typeface="Arial" charset="0"/>
              </a:defRPr>
            </a:lvl1pPr>
          </a:lstStyle>
          <a:p>
            <a:pPr lvl="0"/>
            <a:r>
              <a:rPr lang="en-US" dirty="0"/>
              <a:t>Click to edit date</a:t>
            </a:r>
          </a:p>
        </p:txBody>
      </p:sp>
      <p:pic>
        <p:nvPicPr>
          <p:cNvPr id="9"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32658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nit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1274574" y="2193424"/>
            <a:ext cx="9642852" cy="618014"/>
          </a:xfrm>
        </p:spPr>
        <p:txBody>
          <a:bodyPr anchor="b">
            <a:noAutofit/>
          </a:bodyPr>
          <a:lstStyle>
            <a:lvl1pPr marL="0" indent="0" algn="ctr">
              <a:buNone/>
              <a:defRPr sz="50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Unit 1</a:t>
            </a:r>
          </a:p>
        </p:txBody>
      </p:sp>
      <p:sp>
        <p:nvSpPr>
          <p:cNvPr id="2" name="Title 1"/>
          <p:cNvSpPr>
            <a:spLocks noGrp="1"/>
          </p:cNvSpPr>
          <p:nvPr>
            <p:ph type="title"/>
          </p:nvPr>
        </p:nvSpPr>
        <p:spPr>
          <a:xfrm>
            <a:off x="838200" y="3096122"/>
            <a:ext cx="10515600" cy="672105"/>
          </a:xfrm>
        </p:spPr>
        <p:txBody>
          <a:bodyPr/>
          <a:lstStyle>
            <a:lvl1pPr>
              <a:defRPr>
                <a:solidFill>
                  <a:schemeClr val="bg1"/>
                </a:solidFill>
              </a:defRPr>
            </a:lvl1pPr>
          </a:lstStyle>
          <a:p>
            <a:r>
              <a:rPr lang="en-US"/>
              <a:t>Click to edit Master title style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38174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3996910" y="3112899"/>
            <a:ext cx="3297426" cy="618014"/>
          </a:xfrm>
        </p:spPr>
        <p:txBody>
          <a:bodyPr anchor="b">
            <a:noAutofit/>
          </a:bodyPr>
          <a:lstStyle>
            <a:lvl1pPr marL="0" indent="0" algn="l">
              <a:buNone/>
              <a:defRPr sz="36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Chapter 1</a:t>
            </a:r>
          </a:p>
        </p:txBody>
      </p:sp>
      <p:sp>
        <p:nvSpPr>
          <p:cNvPr id="5" name="Title 4"/>
          <p:cNvSpPr>
            <a:spLocks noGrp="1"/>
          </p:cNvSpPr>
          <p:nvPr>
            <p:ph type="title"/>
          </p:nvPr>
        </p:nvSpPr>
        <p:spPr>
          <a:xfrm>
            <a:off x="3996910" y="4035474"/>
            <a:ext cx="6402684" cy="672105"/>
          </a:xfrm>
        </p:spPr>
        <p:txBody>
          <a:bodyPr/>
          <a:lstStyle>
            <a:lvl1pPr algn="l">
              <a:defRPr>
                <a:solidFill>
                  <a:schemeClr val="bg1"/>
                </a:solidFill>
              </a:defRPr>
            </a:lvl1pPr>
          </a:lstStyle>
          <a:p>
            <a:r>
              <a:rPr lang="en-US"/>
              <a:t>Click to edit Master title style</a:t>
            </a:r>
            <a:endParaRPr lang="en-US" dirty="0"/>
          </a:p>
        </p:txBody>
      </p:sp>
      <p:sp>
        <p:nvSpPr>
          <p:cNvPr id="9" name="Picture Placeholder 8"/>
          <p:cNvSpPr>
            <a:spLocks noGrp="1"/>
          </p:cNvSpPr>
          <p:nvPr>
            <p:ph type="pic" sz="quarter" idx="12"/>
          </p:nvPr>
        </p:nvSpPr>
        <p:spPr>
          <a:xfrm>
            <a:off x="246063" y="314482"/>
            <a:ext cx="3343275" cy="4318000"/>
          </a:xfrm>
        </p:spPr>
        <p:txBody>
          <a:bodyPr/>
          <a:lstStyle/>
          <a:p>
            <a:r>
              <a:rPr lang="en-US"/>
              <a:t>Click icon to add picture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617780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5" hasCustomPrompt="1"/>
          </p:nvPr>
        </p:nvSpPr>
        <p:spPr>
          <a:xfrm>
            <a:off x="743576" y="1289684"/>
            <a:ext cx="10711543" cy="3732692"/>
          </a:xfrm>
        </p:spPr>
        <p:txBody>
          <a:bodyPr>
            <a:noAutofit/>
          </a:bodyPr>
          <a:lstStyle>
            <a:lvl1pPr marL="0" indent="0" algn="l">
              <a:buFont typeface="Arial" panose="020B0604020202020204" pitchFamily="34" charset="0"/>
              <a:buNone/>
              <a:defRPr sz="2400" b="0" i="0" baseline="0">
                <a:solidFill>
                  <a:srgbClr val="000000"/>
                </a:solidFill>
                <a:latin typeface="Arial" charset="0"/>
                <a:ea typeface="Arial" charset="0"/>
                <a:cs typeface="Arial" charset="0"/>
              </a:defRPr>
            </a:lvl1pPr>
            <a:lvl2pPr>
              <a:defRPr>
                <a:solidFill>
                  <a:srgbClr val="000000"/>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Sed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035067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Sections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5" hasCustomPrompt="1"/>
          </p:nvPr>
        </p:nvSpPr>
        <p:spPr>
          <a:xfrm>
            <a:off x="743574" y="1290690"/>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11" name="Text Placeholder 5"/>
          <p:cNvSpPr>
            <a:spLocks noGrp="1"/>
          </p:cNvSpPr>
          <p:nvPr>
            <p:ph type="body" sz="quarter" idx="18" hasCustomPrompt="1"/>
          </p:nvPr>
        </p:nvSpPr>
        <p:spPr>
          <a:xfrm>
            <a:off x="740228" y="1737343"/>
            <a:ext cx="10711543" cy="1462674"/>
          </a:xfrm>
        </p:spPr>
        <p:txBody>
          <a:bodyPr>
            <a:noAutofit/>
          </a:bodyPr>
          <a:lstStyle>
            <a:lvl1pPr marL="342900" indent="-342900" algn="l">
              <a:buFont typeface="Arial" panose="020B0604020202020204" pitchFamily="34" charset="0"/>
              <a:buChar char="•"/>
              <a:defRPr sz="2400" b="0" i="0" baseline="0">
                <a:solidFill>
                  <a:srgbClr val="000000"/>
                </a:solidFill>
                <a:latin typeface="Arial" charset="0"/>
                <a:ea typeface="Arial" charset="0"/>
                <a:cs typeface="Arial" charset="0"/>
              </a:defRPr>
            </a:lvl1pPr>
            <a:lvl2pPr marL="457200" indent="0">
              <a:buClr>
                <a:srgbClr val="000000"/>
              </a:buClr>
              <a:buFont typeface="Arial" panose="020B0604020202020204" pitchFamily="34" charset="0"/>
              <a:buNone/>
              <a:defRPr>
                <a:solidFill>
                  <a:srgbClr val="000000"/>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Sed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9" name="Text Placeholder 5"/>
          <p:cNvSpPr>
            <a:spLocks noGrp="1"/>
          </p:cNvSpPr>
          <p:nvPr>
            <p:ph type="body" sz="quarter" idx="17" hasCustomPrompt="1"/>
          </p:nvPr>
        </p:nvSpPr>
        <p:spPr>
          <a:xfrm>
            <a:off x="743573" y="3389727"/>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8" name="Text Placeholder 5"/>
          <p:cNvSpPr>
            <a:spLocks noGrp="1"/>
          </p:cNvSpPr>
          <p:nvPr>
            <p:ph type="body" sz="quarter" idx="16" hasCustomPrompt="1"/>
          </p:nvPr>
        </p:nvSpPr>
        <p:spPr>
          <a:xfrm>
            <a:off x="743572" y="3856204"/>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12"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9366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0" name="Content Placeholder 2"/>
          <p:cNvSpPr>
            <a:spLocks noGrp="1"/>
          </p:cNvSpPr>
          <p:nvPr>
            <p:ph idx="1"/>
          </p:nvPr>
        </p:nvSpPr>
        <p:spPr>
          <a:xfrm>
            <a:off x="743576"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Click to edit Master text styles</a:t>
            </a:r>
          </a:p>
        </p:txBody>
      </p:sp>
      <p:sp>
        <p:nvSpPr>
          <p:cNvPr id="4" name="Text Placeholder 3"/>
          <p:cNvSpPr>
            <a:spLocks noGrp="1"/>
          </p:cNvSpPr>
          <p:nvPr>
            <p:ph type="body" sz="quarter" idx="15" hasCustomPrompt="1"/>
          </p:nvPr>
        </p:nvSpPr>
        <p:spPr>
          <a:xfrm>
            <a:off x="743576" y="2202774"/>
            <a:ext cx="5084468" cy="3953578"/>
          </a:xfrm>
        </p:spPr>
        <p:txBody>
          <a:bodyPr>
            <a:normAutofit/>
          </a:bodyPr>
          <a:lstStyle>
            <a:lvl1pPr marL="0" indent="0">
              <a:buClr>
                <a:srgbClr val="004A78"/>
              </a:buClr>
              <a:buFont typeface="Arial" charset="0"/>
              <a:buNone/>
              <a:defRPr sz="1800">
                <a:solidFill>
                  <a:srgbClr val="000000"/>
                </a:solidFill>
              </a:defRPr>
            </a:lvl1pPr>
            <a:lvl2pPr marL="457200" indent="0">
              <a:buClr>
                <a:srgbClr val="004A78"/>
              </a:buClr>
              <a:buFont typeface="Arial" charset="0"/>
              <a:buNone/>
              <a:defRPr sz="1800">
                <a:solidFill>
                  <a:srgbClr val="000000"/>
                </a:solidFill>
              </a:defRPr>
            </a:lvl2pPr>
            <a:lvl3pPr marL="1143000" indent="-228600">
              <a:buClr>
                <a:srgbClr val="004A78"/>
              </a:buClr>
              <a:buFont typeface="Arial" charset="0"/>
              <a:buChar char="•"/>
              <a:defRPr sz="1800">
                <a:solidFill>
                  <a:srgbClr val="000000"/>
                </a:solidFill>
              </a:defRPr>
            </a:lvl3pPr>
            <a:lvl4pPr marL="1600200" indent="-228600">
              <a:buClr>
                <a:srgbClr val="004A78"/>
              </a:buClr>
              <a:buFont typeface="Arial" charset="0"/>
              <a:buChar char="•"/>
              <a:defRPr sz="1800">
                <a:solidFill>
                  <a:srgbClr val="000000"/>
                </a:solidFill>
              </a:defRPr>
            </a:lvl4pPr>
            <a:lvl5pPr marL="2057400" indent="-228600">
              <a:buClr>
                <a:srgbClr val="004A78"/>
              </a:buClr>
              <a:buFont typeface="Arial" charset="0"/>
              <a:buChar cha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vel </a:t>
            </a:r>
            <a:r>
              <a:rPr lang="en-US" dirty="0" err="1"/>
              <a:t>fringilla</a:t>
            </a:r>
            <a:r>
              <a:rPr lang="en-US" dirty="0"/>
              <a:t> </a:t>
            </a:r>
            <a:r>
              <a:rPr lang="en-US" dirty="0" err="1"/>
              <a:t>est</a:t>
            </a:r>
            <a:r>
              <a:rPr lang="en-US" dirty="0"/>
              <a:t> </a:t>
            </a:r>
            <a:r>
              <a:rPr lang="en-US" dirty="0" err="1"/>
              <a:t>ullamcorper</a:t>
            </a:r>
            <a:r>
              <a:rPr lang="en-US" dirty="0"/>
              <a:t>.</a:t>
            </a:r>
          </a:p>
        </p:txBody>
      </p:sp>
      <p:sp>
        <p:nvSpPr>
          <p:cNvPr id="12" name="Content Placeholder 2"/>
          <p:cNvSpPr>
            <a:spLocks noGrp="1"/>
          </p:cNvSpPr>
          <p:nvPr>
            <p:ph idx="20"/>
          </p:nvPr>
        </p:nvSpPr>
        <p:spPr>
          <a:xfrm>
            <a:off x="6370651"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Click to edit Master text styles</a:t>
            </a:r>
          </a:p>
        </p:txBody>
      </p:sp>
      <p:sp>
        <p:nvSpPr>
          <p:cNvPr id="14" name="Text Placeholder 3"/>
          <p:cNvSpPr>
            <a:spLocks noGrp="1"/>
          </p:cNvSpPr>
          <p:nvPr>
            <p:ph type="body" sz="quarter" idx="18" hasCustomPrompt="1"/>
          </p:nvPr>
        </p:nvSpPr>
        <p:spPr>
          <a:xfrm>
            <a:off x="6370651" y="2202774"/>
            <a:ext cx="5084468" cy="3953578"/>
          </a:xfrm>
        </p:spPr>
        <p:txBody>
          <a:bodyPr>
            <a:normAutofit/>
          </a:bodyPr>
          <a:lstStyle>
            <a:lvl1pPr>
              <a:buClr>
                <a:srgbClr val="004A78"/>
              </a:buClr>
              <a:defRPr sz="1800">
                <a:solidFill>
                  <a:srgbClr val="000000"/>
                </a:solidFill>
              </a:defRPr>
            </a:lvl1pPr>
            <a:lvl2pPr marL="685800" indent="-228600">
              <a:buClr>
                <a:srgbClr val="004A78"/>
              </a:buClr>
              <a:buFontTx/>
              <a:buChar char="‒"/>
              <a:defRPr sz="1800">
                <a:solidFill>
                  <a:srgbClr val="000000"/>
                </a:solidFill>
              </a:defRPr>
            </a:lvl2pPr>
            <a:lvl3pPr>
              <a:buClr>
                <a:srgbClr val="004A78"/>
              </a:buClr>
              <a:defRPr sz="1800">
                <a:solidFill>
                  <a:srgbClr val="000000"/>
                </a:solidFill>
              </a:defRPr>
            </a:lvl3pPr>
            <a:lvl4pPr>
              <a:buClr>
                <a:srgbClr val="004A78"/>
              </a:buClr>
              <a:defRPr sz="1800">
                <a:solidFill>
                  <a:srgbClr val="000000"/>
                </a:solidFill>
              </a:defRPr>
            </a:lvl4pPr>
            <a:lvl5pPr>
              <a:buClr>
                <a:srgbClr val="004A78"/>
              </a:buCl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p>
          <a:p>
            <a:pPr lvl="0"/>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p>
          <a:p>
            <a:pPr lvl="0"/>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59007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743576"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Click to edit Master text styles</a:t>
            </a:r>
          </a:p>
        </p:txBody>
      </p:sp>
      <p:sp>
        <p:nvSpPr>
          <p:cNvPr id="4" name="Text Placeholder 3"/>
          <p:cNvSpPr>
            <a:spLocks noGrp="1"/>
          </p:cNvSpPr>
          <p:nvPr>
            <p:ph type="body" sz="quarter" idx="15" hasCustomPrompt="1"/>
          </p:nvPr>
        </p:nvSpPr>
        <p:spPr>
          <a:xfrm>
            <a:off x="743576" y="2202774"/>
            <a:ext cx="3300402" cy="3953578"/>
          </a:xfrm>
        </p:spPr>
        <p:txBody>
          <a:bodyPr>
            <a:normAutofit/>
          </a:bodyPr>
          <a:lstStyle>
            <a:lvl1pPr marL="0" indent="0">
              <a:buClr>
                <a:srgbClr val="004A78"/>
              </a:buClr>
              <a:buFont typeface="Arial" panose="020B0604020202020204" pitchFamily="34" charset="0"/>
              <a:buNone/>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9" name="Content Placeholder 2"/>
          <p:cNvSpPr>
            <a:spLocks noGrp="1"/>
          </p:cNvSpPr>
          <p:nvPr>
            <p:ph idx="22"/>
          </p:nvPr>
        </p:nvSpPr>
        <p:spPr>
          <a:xfrm>
            <a:off x="4445799"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Click to edit Master text styles</a:t>
            </a:r>
          </a:p>
        </p:txBody>
      </p:sp>
      <p:sp>
        <p:nvSpPr>
          <p:cNvPr id="16" name="Text Placeholder 3"/>
          <p:cNvSpPr>
            <a:spLocks noGrp="1"/>
          </p:cNvSpPr>
          <p:nvPr>
            <p:ph type="body" sz="quarter" idx="18" hasCustomPrompt="1"/>
          </p:nvPr>
        </p:nvSpPr>
        <p:spPr>
          <a:xfrm>
            <a:off x="4445799"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23" name="Content Placeholder 2"/>
          <p:cNvSpPr>
            <a:spLocks noGrp="1"/>
          </p:cNvSpPr>
          <p:nvPr>
            <p:ph idx="23"/>
          </p:nvPr>
        </p:nvSpPr>
        <p:spPr>
          <a:xfrm>
            <a:off x="8145953"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Click to edit Master text styles</a:t>
            </a:r>
          </a:p>
        </p:txBody>
      </p:sp>
      <p:sp>
        <p:nvSpPr>
          <p:cNvPr id="20" name="Text Placeholder 3"/>
          <p:cNvSpPr>
            <a:spLocks noGrp="1"/>
          </p:cNvSpPr>
          <p:nvPr>
            <p:ph type="body" sz="quarter" idx="20" hasCustomPrompt="1"/>
          </p:nvPr>
        </p:nvSpPr>
        <p:spPr>
          <a:xfrm>
            <a:off x="8154717"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0"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377184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with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Text Placeholder 1"/>
          <p:cNvSpPr>
            <a:spLocks noGrp="1"/>
          </p:cNvSpPr>
          <p:nvPr>
            <p:ph type="body" sz="quarter" idx="15" hasCustomPrompt="1"/>
          </p:nvPr>
        </p:nvSpPr>
        <p:spPr>
          <a:xfrm>
            <a:off x="743576" y="1289684"/>
            <a:ext cx="10711543" cy="2750053"/>
          </a:xfrm>
        </p:spPr>
        <p:txBody>
          <a:bodyPr>
            <a:noAutofit/>
          </a:bodyPr>
          <a:lstStyle>
            <a:lvl1pPr marL="0" indent="0" algn="l">
              <a:buFont typeface="Arial" panose="020B0604020202020204" pitchFamily="34" charset="0"/>
              <a:buNone/>
              <a:defRPr sz="2400" b="0" i="0" baseline="0">
                <a:solidFill>
                  <a:srgbClr val="000000"/>
                </a:solidFill>
                <a:latin typeface="Arial" charset="0"/>
                <a:ea typeface="Arial" charset="0"/>
                <a:cs typeface="Arial" charset="0"/>
              </a:defRPr>
            </a:lvl1pPr>
            <a:lvl2pPr marL="457200" indent="0">
              <a:buFont typeface="Arial" panose="020B0604020202020204" pitchFamily="34" charset="0"/>
              <a:buNone/>
              <a:defRPr>
                <a:solidFill>
                  <a:srgbClr val="000000"/>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Sed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Text Placeholder 2"/>
          <p:cNvSpPr>
            <a:spLocks noGrp="1"/>
          </p:cNvSpPr>
          <p:nvPr>
            <p:ph type="body" sz="quarter" idx="16" hasCustomPrompt="1"/>
          </p:nvPr>
        </p:nvSpPr>
        <p:spPr>
          <a:xfrm>
            <a:off x="740228" y="4846655"/>
            <a:ext cx="10711543" cy="825500"/>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474805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0"/>
          </p:nvPr>
        </p:nvSpPr>
        <p:spPr>
          <a:xfrm>
            <a:off x="733118" y="1619557"/>
            <a:ext cx="6477000" cy="4259263"/>
          </a:xfrm>
        </p:spPr>
        <p:txBody>
          <a:bodyPr/>
          <a:lstStyle/>
          <a:p>
            <a:r>
              <a:rPr lang="en-US"/>
              <a:t>Click icon to add picture</a:t>
            </a:r>
          </a:p>
        </p:txBody>
      </p:sp>
      <p:sp>
        <p:nvSpPr>
          <p:cNvPr id="10" name="Text Placeholder 9"/>
          <p:cNvSpPr>
            <a:spLocks noGrp="1"/>
          </p:cNvSpPr>
          <p:nvPr>
            <p:ph type="body" sz="quarter" idx="11" hasCustomPrompt="1"/>
          </p:nvPr>
        </p:nvSpPr>
        <p:spPr>
          <a:xfrm>
            <a:off x="7478972" y="4070657"/>
            <a:ext cx="3976406" cy="1808163"/>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119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Calibri"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05811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20430808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12" name="Text Placeholder 11"/>
          <p:cNvSpPr>
            <a:spLocks noGrp="1"/>
          </p:cNvSpPr>
          <p:nvPr>
            <p:ph type="body" sz="quarter" idx="17" hasCustomPrompt="1"/>
          </p:nvPr>
        </p:nvSpPr>
        <p:spPr>
          <a:xfrm>
            <a:off x="743576" y="1638300"/>
            <a:ext cx="10711543" cy="1294905"/>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
        <p:nvSpPr>
          <p:cNvPr id="6" name="Picture Placeholder 5">
            <a:extLst>
              <a:ext uri="{FF2B5EF4-FFF2-40B4-BE49-F238E27FC236}">
                <a16:creationId xmlns:a16="http://schemas.microsoft.com/office/drawing/2014/main" id="{EFD8AA49-2F8B-4658-B089-B13D050B3E96}"/>
              </a:ext>
            </a:extLst>
          </p:cNvPr>
          <p:cNvSpPr>
            <a:spLocks noGrp="1"/>
          </p:cNvSpPr>
          <p:nvPr>
            <p:ph type="pic" sz="quarter" idx="10"/>
          </p:nvPr>
        </p:nvSpPr>
        <p:spPr>
          <a:xfrm>
            <a:off x="3576855" y="3040083"/>
            <a:ext cx="5038290" cy="2838737"/>
          </a:xfrm>
        </p:spPr>
        <p:txBody>
          <a:bodyPr/>
          <a:lstStyle/>
          <a:p>
            <a:r>
              <a:rPr lang="en-US"/>
              <a:t>Click icon to add picture</a:t>
            </a:r>
          </a:p>
        </p:txBody>
      </p:sp>
      <p:sp>
        <p:nvSpPr>
          <p:cNvPr id="4" name="Text Placeholder 3">
            <a:extLst>
              <a:ext uri="{FF2B5EF4-FFF2-40B4-BE49-F238E27FC236}">
                <a16:creationId xmlns:a16="http://schemas.microsoft.com/office/drawing/2014/main" id="{6B03E002-3223-408F-9458-DD90BA43CB9A}"/>
              </a:ext>
            </a:extLst>
          </p:cNvPr>
          <p:cNvSpPr>
            <a:spLocks noGrp="1"/>
          </p:cNvSpPr>
          <p:nvPr>
            <p:ph type="body" sz="quarter" idx="18"/>
          </p:nvPr>
        </p:nvSpPr>
        <p:spPr>
          <a:xfrm>
            <a:off x="742188" y="5497513"/>
            <a:ext cx="10707624" cy="582612"/>
          </a:xfrm>
        </p:spPr>
        <p:txBody>
          <a:bodyPr/>
          <a:lstStyle>
            <a:lvl1pPr marL="342900" indent="-342900">
              <a:buFont typeface="Arial" panose="020B0604020202020204" pitchFamily="34" charset="0"/>
              <a:buChar char="•"/>
              <a:defRPr sz="2400"/>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39876880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12" name="Text Placeholder 11"/>
          <p:cNvSpPr>
            <a:spLocks noGrp="1"/>
          </p:cNvSpPr>
          <p:nvPr>
            <p:ph type="body" sz="quarter" idx="17" hasCustomPrompt="1"/>
          </p:nvPr>
        </p:nvSpPr>
        <p:spPr>
          <a:xfrm>
            <a:off x="743576" y="1638300"/>
            <a:ext cx="10711543" cy="640080"/>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
        <p:nvSpPr>
          <p:cNvPr id="6" name="Picture Placeholder 5">
            <a:extLst>
              <a:ext uri="{FF2B5EF4-FFF2-40B4-BE49-F238E27FC236}">
                <a16:creationId xmlns:a16="http://schemas.microsoft.com/office/drawing/2014/main" id="{EFD8AA49-2F8B-4658-B089-B13D050B3E96}"/>
              </a:ext>
            </a:extLst>
          </p:cNvPr>
          <p:cNvSpPr>
            <a:spLocks noGrp="1"/>
          </p:cNvSpPr>
          <p:nvPr>
            <p:ph type="pic" sz="quarter" idx="10"/>
          </p:nvPr>
        </p:nvSpPr>
        <p:spPr>
          <a:xfrm>
            <a:off x="3576855" y="3040083"/>
            <a:ext cx="5038290" cy="2838737"/>
          </a:xfrm>
        </p:spPr>
        <p:txBody>
          <a:bodyPr/>
          <a:lstStyle/>
          <a:p>
            <a:r>
              <a:rPr lang="en-US"/>
              <a:t>Click icon to add picture</a:t>
            </a:r>
          </a:p>
        </p:txBody>
      </p:sp>
      <p:sp>
        <p:nvSpPr>
          <p:cNvPr id="4" name="Text Placeholder 3">
            <a:extLst>
              <a:ext uri="{FF2B5EF4-FFF2-40B4-BE49-F238E27FC236}">
                <a16:creationId xmlns:a16="http://schemas.microsoft.com/office/drawing/2014/main" id="{6B03E002-3223-408F-9458-DD90BA43CB9A}"/>
              </a:ext>
            </a:extLst>
          </p:cNvPr>
          <p:cNvSpPr>
            <a:spLocks noGrp="1"/>
          </p:cNvSpPr>
          <p:nvPr>
            <p:ph type="body" sz="quarter" idx="18"/>
          </p:nvPr>
        </p:nvSpPr>
        <p:spPr>
          <a:xfrm>
            <a:off x="742188" y="5497513"/>
            <a:ext cx="10707624" cy="582612"/>
          </a:xfrm>
        </p:spPr>
        <p:txBody>
          <a:bodyPr/>
          <a:lstStyle>
            <a:lvl1pPr marL="342900" indent="-342900">
              <a:buFont typeface="Arial" panose="020B0604020202020204" pitchFamily="34" charset="0"/>
              <a:buChar char="•"/>
              <a:defRPr sz="2400"/>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Text Placeholder 11">
            <a:extLst>
              <a:ext uri="{FF2B5EF4-FFF2-40B4-BE49-F238E27FC236}">
                <a16:creationId xmlns:a16="http://schemas.microsoft.com/office/drawing/2014/main" id="{C2BFB0A6-2EEF-4802-9098-96A5386DE1EF}"/>
              </a:ext>
            </a:extLst>
          </p:cNvPr>
          <p:cNvSpPr>
            <a:spLocks noGrp="1"/>
          </p:cNvSpPr>
          <p:nvPr>
            <p:ph type="body" sz="quarter" idx="19" hasCustomPrompt="1"/>
          </p:nvPr>
        </p:nvSpPr>
        <p:spPr>
          <a:xfrm>
            <a:off x="895976" y="2750069"/>
            <a:ext cx="10711543" cy="640080"/>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Tree>
    <p:extLst>
      <p:ext uri="{BB962C8B-B14F-4D97-AF65-F5344CB8AC3E}">
        <p14:creationId xmlns:p14="http://schemas.microsoft.com/office/powerpoint/2010/main" val="25322196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12" name="Text Placeholder 11"/>
          <p:cNvSpPr>
            <a:spLocks noGrp="1"/>
          </p:cNvSpPr>
          <p:nvPr>
            <p:ph type="body" sz="quarter" idx="17" hasCustomPrompt="1"/>
          </p:nvPr>
        </p:nvSpPr>
        <p:spPr>
          <a:xfrm>
            <a:off x="743576" y="1638300"/>
            <a:ext cx="10711543" cy="1294905"/>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
        <p:nvSpPr>
          <p:cNvPr id="6" name="Picture Placeholder 5">
            <a:extLst>
              <a:ext uri="{FF2B5EF4-FFF2-40B4-BE49-F238E27FC236}">
                <a16:creationId xmlns:a16="http://schemas.microsoft.com/office/drawing/2014/main" id="{EFD8AA49-2F8B-4658-B089-B13D050B3E96}"/>
              </a:ext>
            </a:extLst>
          </p:cNvPr>
          <p:cNvSpPr>
            <a:spLocks noGrp="1"/>
          </p:cNvSpPr>
          <p:nvPr>
            <p:ph type="pic" sz="quarter" idx="10"/>
          </p:nvPr>
        </p:nvSpPr>
        <p:spPr>
          <a:xfrm>
            <a:off x="1225542" y="3040083"/>
            <a:ext cx="5038290" cy="2838737"/>
          </a:xfrm>
        </p:spPr>
        <p:txBody>
          <a:bodyPr/>
          <a:lstStyle/>
          <a:p>
            <a:r>
              <a:rPr lang="en-US" dirty="0"/>
              <a:t>Click icon to add picture</a:t>
            </a:r>
          </a:p>
        </p:txBody>
      </p:sp>
      <p:sp>
        <p:nvSpPr>
          <p:cNvPr id="7" name="Picture Placeholder 5">
            <a:extLst>
              <a:ext uri="{FF2B5EF4-FFF2-40B4-BE49-F238E27FC236}">
                <a16:creationId xmlns:a16="http://schemas.microsoft.com/office/drawing/2014/main" id="{B3BB9E8C-2F97-4B96-B142-70C51BAB0629}"/>
              </a:ext>
            </a:extLst>
          </p:cNvPr>
          <p:cNvSpPr>
            <a:spLocks noGrp="1"/>
          </p:cNvSpPr>
          <p:nvPr>
            <p:ph type="pic" sz="quarter" idx="19"/>
          </p:nvPr>
        </p:nvSpPr>
        <p:spPr>
          <a:xfrm>
            <a:off x="6096000" y="3007955"/>
            <a:ext cx="5038290" cy="2838737"/>
          </a:xfrm>
        </p:spPr>
        <p:txBody>
          <a:bodyPr/>
          <a:lstStyle/>
          <a:p>
            <a:r>
              <a:rPr lang="en-US" dirty="0"/>
              <a:t>Click icon to add picture</a:t>
            </a:r>
          </a:p>
        </p:txBody>
      </p:sp>
      <p:sp>
        <p:nvSpPr>
          <p:cNvPr id="4" name="Text Placeholder 3">
            <a:extLst>
              <a:ext uri="{FF2B5EF4-FFF2-40B4-BE49-F238E27FC236}">
                <a16:creationId xmlns:a16="http://schemas.microsoft.com/office/drawing/2014/main" id="{6B03E002-3223-408F-9458-DD90BA43CB9A}"/>
              </a:ext>
            </a:extLst>
          </p:cNvPr>
          <p:cNvSpPr>
            <a:spLocks noGrp="1"/>
          </p:cNvSpPr>
          <p:nvPr>
            <p:ph type="body" sz="quarter" idx="18"/>
          </p:nvPr>
        </p:nvSpPr>
        <p:spPr>
          <a:xfrm>
            <a:off x="742188" y="5497513"/>
            <a:ext cx="10707624" cy="582612"/>
          </a:xfrm>
        </p:spPr>
        <p:txBody>
          <a:bodyPr/>
          <a:lstStyle>
            <a:lvl1pPr marL="342900" indent="-342900">
              <a:buFont typeface="Arial" panose="020B0604020202020204" pitchFamily="34" charset="0"/>
              <a:buChar char="•"/>
              <a:defRPr sz="2400"/>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7979593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12" name="Text Placeholder 11"/>
          <p:cNvSpPr>
            <a:spLocks noGrp="1"/>
          </p:cNvSpPr>
          <p:nvPr>
            <p:ph type="body" sz="quarter" idx="17" hasCustomPrompt="1"/>
          </p:nvPr>
        </p:nvSpPr>
        <p:spPr>
          <a:xfrm>
            <a:off x="743576" y="1638300"/>
            <a:ext cx="10711543" cy="1336469"/>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
        <p:nvSpPr>
          <p:cNvPr id="6" name="Table Placeholder 4">
            <a:extLst>
              <a:ext uri="{FF2B5EF4-FFF2-40B4-BE49-F238E27FC236}">
                <a16:creationId xmlns:a16="http://schemas.microsoft.com/office/drawing/2014/main" id="{69C82DF9-46AC-4441-8F77-29C8A1C67BD5}"/>
              </a:ext>
            </a:extLst>
          </p:cNvPr>
          <p:cNvSpPr>
            <a:spLocks noGrp="1"/>
          </p:cNvSpPr>
          <p:nvPr>
            <p:ph type="tbl" sz="quarter" idx="10"/>
          </p:nvPr>
        </p:nvSpPr>
        <p:spPr>
          <a:xfrm>
            <a:off x="1895522" y="3146961"/>
            <a:ext cx="8128000" cy="2386940"/>
          </a:xfrm>
        </p:spPr>
        <p:txBody>
          <a:bodyPr/>
          <a:lstStyle/>
          <a:p>
            <a:r>
              <a:rPr lang="en-US"/>
              <a:t>Click icon to add table</a:t>
            </a:r>
          </a:p>
        </p:txBody>
      </p:sp>
      <p:sp>
        <p:nvSpPr>
          <p:cNvPr id="4" name="Text Placeholder 3">
            <a:extLst>
              <a:ext uri="{FF2B5EF4-FFF2-40B4-BE49-F238E27FC236}">
                <a16:creationId xmlns:a16="http://schemas.microsoft.com/office/drawing/2014/main" id="{301DCC06-456E-4E0B-9C8E-E81C63939F10}"/>
              </a:ext>
            </a:extLst>
          </p:cNvPr>
          <p:cNvSpPr>
            <a:spLocks noGrp="1"/>
          </p:cNvSpPr>
          <p:nvPr>
            <p:ph type="body" sz="quarter" idx="18"/>
          </p:nvPr>
        </p:nvSpPr>
        <p:spPr>
          <a:xfrm>
            <a:off x="742188" y="5534025"/>
            <a:ext cx="10707624" cy="476250"/>
          </a:xfrm>
        </p:spPr>
        <p:txBody>
          <a:bodyPr/>
          <a:lstStyle>
            <a:lvl1pPr marL="342900" indent="-342900">
              <a:buFont typeface="Arial" panose="020B0604020202020204" pitchFamily="34" charset="0"/>
              <a:buChar char="•"/>
              <a:defRPr sz="2400"/>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34916706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7_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12" name="Text Placeholder 11"/>
          <p:cNvSpPr>
            <a:spLocks noGrp="1"/>
          </p:cNvSpPr>
          <p:nvPr>
            <p:ph type="body" sz="quarter" idx="17" hasCustomPrompt="1"/>
          </p:nvPr>
        </p:nvSpPr>
        <p:spPr>
          <a:xfrm>
            <a:off x="743576" y="1152520"/>
            <a:ext cx="10711543" cy="365760"/>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
        <p:nvSpPr>
          <p:cNvPr id="6" name="Table Placeholder 4">
            <a:extLst>
              <a:ext uri="{FF2B5EF4-FFF2-40B4-BE49-F238E27FC236}">
                <a16:creationId xmlns:a16="http://schemas.microsoft.com/office/drawing/2014/main" id="{69C82DF9-46AC-4441-8F77-29C8A1C67BD5}"/>
              </a:ext>
            </a:extLst>
          </p:cNvPr>
          <p:cNvSpPr>
            <a:spLocks noGrp="1"/>
          </p:cNvSpPr>
          <p:nvPr>
            <p:ph type="tbl" sz="quarter" idx="10"/>
          </p:nvPr>
        </p:nvSpPr>
        <p:spPr>
          <a:xfrm>
            <a:off x="795379" y="3146961"/>
            <a:ext cx="1920240" cy="1645920"/>
          </a:xfrm>
        </p:spPr>
        <p:txBody>
          <a:bodyPr/>
          <a:lstStyle/>
          <a:p>
            <a:r>
              <a:rPr lang="en-US"/>
              <a:t>Click icon to add table</a:t>
            </a:r>
          </a:p>
        </p:txBody>
      </p:sp>
      <p:sp>
        <p:nvSpPr>
          <p:cNvPr id="4" name="Text Placeholder 3">
            <a:extLst>
              <a:ext uri="{FF2B5EF4-FFF2-40B4-BE49-F238E27FC236}">
                <a16:creationId xmlns:a16="http://schemas.microsoft.com/office/drawing/2014/main" id="{301DCC06-456E-4E0B-9C8E-E81C63939F10}"/>
              </a:ext>
            </a:extLst>
          </p:cNvPr>
          <p:cNvSpPr>
            <a:spLocks noGrp="1"/>
          </p:cNvSpPr>
          <p:nvPr>
            <p:ph type="body" sz="quarter" idx="18"/>
          </p:nvPr>
        </p:nvSpPr>
        <p:spPr>
          <a:xfrm>
            <a:off x="742188" y="5919794"/>
            <a:ext cx="10707624" cy="274320"/>
          </a:xfrm>
        </p:spPr>
        <p:txBody>
          <a:bodyPr/>
          <a:lstStyle>
            <a:lvl1pPr marL="342900" indent="-342900">
              <a:buFont typeface="Arial" panose="020B0604020202020204" pitchFamily="34" charset="0"/>
              <a:buChar char="•"/>
              <a:defRPr sz="2400"/>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Text Placeholder 11">
            <a:extLst>
              <a:ext uri="{FF2B5EF4-FFF2-40B4-BE49-F238E27FC236}">
                <a16:creationId xmlns:a16="http://schemas.microsoft.com/office/drawing/2014/main" id="{99D3EC31-2D56-4555-831A-70A4646BC5D1}"/>
              </a:ext>
            </a:extLst>
          </p:cNvPr>
          <p:cNvSpPr>
            <a:spLocks noGrp="1"/>
          </p:cNvSpPr>
          <p:nvPr>
            <p:ph type="body" sz="quarter" idx="19" hasCustomPrompt="1"/>
          </p:nvPr>
        </p:nvSpPr>
        <p:spPr>
          <a:xfrm>
            <a:off x="895976" y="1604962"/>
            <a:ext cx="10711543" cy="365760"/>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8" name="Text Placeholder 3">
            <a:extLst>
              <a:ext uri="{FF2B5EF4-FFF2-40B4-BE49-F238E27FC236}">
                <a16:creationId xmlns:a16="http://schemas.microsoft.com/office/drawing/2014/main" id="{16EE43E5-68DC-421C-8E38-C395256F91AD}"/>
              </a:ext>
            </a:extLst>
          </p:cNvPr>
          <p:cNvSpPr>
            <a:spLocks noGrp="1"/>
          </p:cNvSpPr>
          <p:nvPr>
            <p:ph type="body" sz="quarter" idx="20"/>
          </p:nvPr>
        </p:nvSpPr>
        <p:spPr>
          <a:xfrm>
            <a:off x="894588" y="5686425"/>
            <a:ext cx="10707624" cy="91440"/>
          </a:xfrm>
        </p:spPr>
        <p:txBody>
          <a:bodyPr/>
          <a:lstStyle>
            <a:lvl1pPr marL="342900" indent="-342900">
              <a:buFont typeface="Arial" panose="020B0604020202020204" pitchFamily="34" charset="0"/>
              <a:buChar char="•"/>
              <a:defRPr sz="2400"/>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9" name="Text Placeholder 3">
            <a:extLst>
              <a:ext uri="{FF2B5EF4-FFF2-40B4-BE49-F238E27FC236}">
                <a16:creationId xmlns:a16="http://schemas.microsoft.com/office/drawing/2014/main" id="{B30317E4-F331-4C4E-84CC-7D17F1C627AC}"/>
              </a:ext>
            </a:extLst>
          </p:cNvPr>
          <p:cNvSpPr>
            <a:spLocks noGrp="1"/>
          </p:cNvSpPr>
          <p:nvPr>
            <p:ph type="body" sz="quarter" idx="21"/>
          </p:nvPr>
        </p:nvSpPr>
        <p:spPr>
          <a:xfrm>
            <a:off x="1046988" y="5210172"/>
            <a:ext cx="10707624" cy="365760"/>
          </a:xfrm>
        </p:spPr>
        <p:txBody>
          <a:bodyPr/>
          <a:lstStyle>
            <a:lvl1pPr marL="342900" indent="-342900">
              <a:buFont typeface="Arial" panose="020B0604020202020204" pitchFamily="34" charset="0"/>
              <a:buChar char="•"/>
              <a:defRPr sz="2400"/>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0" name="Table Placeholder 4">
            <a:extLst>
              <a:ext uri="{FF2B5EF4-FFF2-40B4-BE49-F238E27FC236}">
                <a16:creationId xmlns:a16="http://schemas.microsoft.com/office/drawing/2014/main" id="{4C166C68-963B-433D-A92C-61DE9DF3D57F}"/>
              </a:ext>
            </a:extLst>
          </p:cNvPr>
          <p:cNvSpPr>
            <a:spLocks noGrp="1"/>
          </p:cNvSpPr>
          <p:nvPr>
            <p:ph type="tbl" sz="quarter" idx="22"/>
          </p:nvPr>
        </p:nvSpPr>
        <p:spPr>
          <a:xfrm>
            <a:off x="5891268" y="3387745"/>
            <a:ext cx="1920240" cy="1645920"/>
          </a:xfrm>
        </p:spPr>
        <p:txBody>
          <a:bodyPr/>
          <a:lstStyle/>
          <a:p>
            <a:r>
              <a:rPr lang="en-US"/>
              <a:t>Click icon to add table</a:t>
            </a:r>
          </a:p>
        </p:txBody>
      </p:sp>
      <p:sp>
        <p:nvSpPr>
          <p:cNvPr id="11" name="Table Placeholder 4">
            <a:extLst>
              <a:ext uri="{FF2B5EF4-FFF2-40B4-BE49-F238E27FC236}">
                <a16:creationId xmlns:a16="http://schemas.microsoft.com/office/drawing/2014/main" id="{006EA12E-0880-48B9-AE4C-AA3E10099CAA}"/>
              </a:ext>
            </a:extLst>
          </p:cNvPr>
          <p:cNvSpPr>
            <a:spLocks noGrp="1"/>
          </p:cNvSpPr>
          <p:nvPr>
            <p:ph type="tbl" sz="quarter" idx="23"/>
          </p:nvPr>
        </p:nvSpPr>
        <p:spPr>
          <a:xfrm>
            <a:off x="8129649" y="3451761"/>
            <a:ext cx="1920240" cy="1645920"/>
          </a:xfrm>
        </p:spPr>
        <p:txBody>
          <a:bodyPr/>
          <a:lstStyle/>
          <a:p>
            <a:r>
              <a:rPr lang="en-US"/>
              <a:t>Click icon to add table</a:t>
            </a:r>
          </a:p>
        </p:txBody>
      </p:sp>
      <p:sp>
        <p:nvSpPr>
          <p:cNvPr id="13" name="Table Placeholder 4">
            <a:extLst>
              <a:ext uri="{FF2B5EF4-FFF2-40B4-BE49-F238E27FC236}">
                <a16:creationId xmlns:a16="http://schemas.microsoft.com/office/drawing/2014/main" id="{36BBBB7C-00C9-4E08-B095-6A0FB035156F}"/>
              </a:ext>
            </a:extLst>
          </p:cNvPr>
          <p:cNvSpPr>
            <a:spLocks noGrp="1"/>
          </p:cNvSpPr>
          <p:nvPr>
            <p:ph type="tbl" sz="quarter" idx="24"/>
          </p:nvPr>
        </p:nvSpPr>
        <p:spPr>
          <a:xfrm>
            <a:off x="3343323" y="3241359"/>
            <a:ext cx="1920240" cy="1645920"/>
          </a:xfrm>
        </p:spPr>
        <p:txBody>
          <a:bodyPr/>
          <a:lstStyle/>
          <a:p>
            <a:r>
              <a:rPr lang="en-US"/>
              <a:t>Click icon to add table</a:t>
            </a:r>
          </a:p>
        </p:txBody>
      </p:sp>
    </p:spTree>
    <p:extLst>
      <p:ext uri="{BB962C8B-B14F-4D97-AF65-F5344CB8AC3E}">
        <p14:creationId xmlns:p14="http://schemas.microsoft.com/office/powerpoint/2010/main" val="107440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12" name="Text Placeholder 11"/>
          <p:cNvSpPr>
            <a:spLocks noGrp="1"/>
          </p:cNvSpPr>
          <p:nvPr>
            <p:ph type="body" sz="quarter" idx="17" hasCustomPrompt="1"/>
          </p:nvPr>
        </p:nvSpPr>
        <p:spPr>
          <a:xfrm>
            <a:off x="743576" y="1638300"/>
            <a:ext cx="10711543" cy="2078677"/>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6" name="Text Placeholder 11">
            <a:extLst>
              <a:ext uri="{FF2B5EF4-FFF2-40B4-BE49-F238E27FC236}">
                <a16:creationId xmlns:a16="http://schemas.microsoft.com/office/drawing/2014/main" id="{A002B98B-1E10-4812-8CA4-FD7EB1F4426F}"/>
              </a:ext>
            </a:extLst>
          </p:cNvPr>
          <p:cNvSpPr>
            <a:spLocks noGrp="1"/>
          </p:cNvSpPr>
          <p:nvPr>
            <p:ph type="body" sz="quarter" idx="18" hasCustomPrompt="1"/>
          </p:nvPr>
        </p:nvSpPr>
        <p:spPr>
          <a:xfrm>
            <a:off x="743576" y="3895106"/>
            <a:ext cx="10711543" cy="1912424"/>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20846491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12" name="Text Placeholder 11"/>
          <p:cNvSpPr>
            <a:spLocks noGrp="1"/>
          </p:cNvSpPr>
          <p:nvPr>
            <p:ph type="body" sz="quarter" idx="17" hasCustomPrompt="1"/>
          </p:nvPr>
        </p:nvSpPr>
        <p:spPr>
          <a:xfrm>
            <a:off x="743576" y="1638300"/>
            <a:ext cx="10711543" cy="1164277"/>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6" name="Text Placeholder 11">
            <a:extLst>
              <a:ext uri="{FF2B5EF4-FFF2-40B4-BE49-F238E27FC236}">
                <a16:creationId xmlns:a16="http://schemas.microsoft.com/office/drawing/2014/main" id="{A002B98B-1E10-4812-8CA4-FD7EB1F4426F}"/>
              </a:ext>
            </a:extLst>
          </p:cNvPr>
          <p:cNvSpPr>
            <a:spLocks noGrp="1"/>
          </p:cNvSpPr>
          <p:nvPr>
            <p:ph type="body" sz="quarter" idx="18" hasCustomPrompt="1"/>
          </p:nvPr>
        </p:nvSpPr>
        <p:spPr>
          <a:xfrm>
            <a:off x="743576" y="2921331"/>
            <a:ext cx="10711543" cy="878773"/>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
        <p:nvSpPr>
          <p:cNvPr id="7" name="Table Placeholder 4">
            <a:extLst>
              <a:ext uri="{FF2B5EF4-FFF2-40B4-BE49-F238E27FC236}">
                <a16:creationId xmlns:a16="http://schemas.microsoft.com/office/drawing/2014/main" id="{5396EA29-3B8C-4851-B687-20D850150E68}"/>
              </a:ext>
            </a:extLst>
          </p:cNvPr>
          <p:cNvSpPr>
            <a:spLocks noGrp="1"/>
          </p:cNvSpPr>
          <p:nvPr>
            <p:ph type="tbl" sz="quarter" idx="10"/>
          </p:nvPr>
        </p:nvSpPr>
        <p:spPr>
          <a:xfrm>
            <a:off x="1895522" y="4108861"/>
            <a:ext cx="8128000" cy="2161309"/>
          </a:xfrm>
        </p:spPr>
        <p:txBody>
          <a:bodyPr/>
          <a:lstStyle/>
          <a:p>
            <a:r>
              <a:rPr lang="en-US"/>
              <a:t>Click icon to add table</a:t>
            </a:r>
          </a:p>
        </p:txBody>
      </p:sp>
      <p:sp>
        <p:nvSpPr>
          <p:cNvPr id="4" name="Text Placeholder 3">
            <a:extLst>
              <a:ext uri="{FF2B5EF4-FFF2-40B4-BE49-F238E27FC236}">
                <a16:creationId xmlns:a16="http://schemas.microsoft.com/office/drawing/2014/main" id="{34247D7D-41D2-4234-9492-F620D2AE5468}"/>
              </a:ext>
            </a:extLst>
          </p:cNvPr>
          <p:cNvSpPr>
            <a:spLocks noGrp="1"/>
          </p:cNvSpPr>
          <p:nvPr>
            <p:ph type="body" sz="quarter" idx="19"/>
          </p:nvPr>
        </p:nvSpPr>
        <p:spPr>
          <a:xfrm>
            <a:off x="742188" y="5794375"/>
            <a:ext cx="10707624" cy="344488"/>
          </a:xfrm>
        </p:spPr>
        <p:txBody>
          <a:bodyPr/>
          <a:lstStyle>
            <a:lvl1pPr marL="342900" indent="-342900">
              <a:buFont typeface="Arial" panose="020B0604020202020204" pitchFamily="34" charset="0"/>
              <a:buChar char="•"/>
              <a:defRPr sz="2400"/>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39905242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Autofit/>
          </a:bodyPr>
          <a:lstStyle>
            <a:lvl1pPr marL="457200" indent="-457200">
              <a:buClr>
                <a:srgbClr val="004A78"/>
              </a:buClr>
              <a:buFont typeface="+mj-lt"/>
              <a:buAutoNum type="arabicPeriod"/>
              <a:defRPr sz="2400">
                <a:solidFill>
                  <a:srgbClr val="000000"/>
                </a:solidFill>
              </a:defRPr>
            </a:lvl1pPr>
            <a:lvl2pPr marL="457200" marR="0" indent="0" algn="l" defTabSz="914400" rtl="0" eaLnBrk="1" fontAlgn="base" latinLnBrk="0" hangingPunct="1">
              <a:lnSpc>
                <a:spcPct val="90000"/>
              </a:lnSpc>
              <a:spcBef>
                <a:spcPts val="500"/>
              </a:spcBef>
              <a:spcAft>
                <a:spcPct val="0"/>
              </a:spcAft>
              <a:buClr>
                <a:srgbClr val="006298"/>
              </a:buClr>
              <a:buSzTx/>
              <a:buFont typeface="Arial" charset="0"/>
              <a:buNone/>
              <a:tabLst/>
              <a:defRPr sz="2000" baseline="0"/>
            </a:lvl2pPr>
            <a:lvl3pPr marL="1143000" indent="-228600">
              <a:buClr>
                <a:srgbClr val="000000"/>
              </a:buClr>
              <a:buFont typeface="Arial" charset="0"/>
              <a:buChar char="•"/>
              <a:defRPr sz="2000"/>
            </a:lvl3pPr>
            <a:lvl4pPr marL="1600200" indent="-228600">
              <a:buClr>
                <a:srgbClr val="000000"/>
              </a:buClr>
              <a:buSzPct val="50000"/>
              <a:buFont typeface="Calibri"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a:t>Sed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342647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4A78"/>
                </a:solidFill>
              </a:defRPr>
            </a:lvl1pPr>
            <a:lvl2pPr marL="685800" marR="0" indent="-228600" algn="l" defTabSz="914400" rtl="0" eaLnBrk="1" fontAlgn="base" latinLnBrk="0" hangingPunct="1">
              <a:lnSpc>
                <a:spcPct val="90000"/>
              </a:lnSpc>
              <a:spcBef>
                <a:spcPts val="500"/>
              </a:spcBef>
              <a:spcAft>
                <a:spcPct val="0"/>
              </a:spcAft>
              <a:buClr>
                <a:srgbClr val="006298"/>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Calibri" charset="0"/>
              <a:buChar char="▶"/>
              <a:defRPr sz="2000"/>
            </a:lvl4pPr>
            <a:lvl5pPr marL="2057400" indent="-228600">
              <a:buClr>
                <a:srgbClr val="000000"/>
              </a:buClr>
              <a:buFont typeface="Helvetica" charset="0"/>
              <a:buChar char="⁃"/>
              <a:defRPr sz="2000"/>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151730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able Placeholder 4"/>
          <p:cNvSpPr>
            <a:spLocks noGrp="1"/>
          </p:cNvSpPr>
          <p:nvPr>
            <p:ph type="tbl" sz="quarter" idx="10"/>
          </p:nvPr>
        </p:nvSpPr>
        <p:spPr>
          <a:xfrm>
            <a:off x="1895522" y="2019868"/>
            <a:ext cx="8128000" cy="3380095"/>
          </a:xfrm>
        </p:spPr>
        <p:txBody>
          <a:bodyPr/>
          <a:lstStyle/>
          <a:p>
            <a:r>
              <a:rPr lang="en-US"/>
              <a:t>Click icon to add table</a:t>
            </a:r>
          </a:p>
        </p:txBody>
      </p:sp>
      <p:sp>
        <p:nvSpPr>
          <p:cNvPr id="6"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64034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672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US" altLang="en-US" dirty="0"/>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US" altLang="en-US" dirty="0"/>
              <a:t>Click to edit Master text styles</a:t>
            </a:r>
          </a:p>
        </p:txBody>
      </p:sp>
      <p:pic>
        <p:nvPicPr>
          <p:cNvPr id="7" name="Picture 6"/>
          <p:cNvPicPr>
            <a:picLocks noChangeAspect="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476843" y="6356350"/>
            <a:ext cx="1579562"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3"/>
          </p:nvPr>
        </p:nvSpPr>
        <p:spPr>
          <a:xfrm>
            <a:off x="2934267" y="6356350"/>
            <a:ext cx="8869680"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rgbClr val="006298"/>
                </a:solidFill>
                <a:latin typeface="arial" charset="0"/>
              </a:defRPr>
            </a:lvl1pPr>
          </a:lstStyle>
          <a:p>
            <a:r>
              <a:rPr lang="en-US" dirty="0"/>
              <a:t>Joseph F. Healey, Statistics: A Tool For Social Research, Eleventh Edition. © 2021 Cengage. All Rights Reserved. May not be scanned, copied or duplicated, or posted to a publicly accessible website, in whole or in part.</a:t>
            </a:r>
          </a:p>
        </p:txBody>
      </p:sp>
    </p:spTree>
  </p:cSld>
  <p:clrMap bg1="lt1" tx1="dk1" bg2="lt2" tx2="dk2" accent1="accent1" accent2="accent2" accent3="accent3" accent4="accent4" accent5="accent5" accent6="accent6" hlink="hlink" folHlink="folHlink"/>
  <p:sldLayoutIdLst>
    <p:sldLayoutId id="2147483712" r:id="rId1"/>
    <p:sldLayoutId id="2147483721" r:id="rId2"/>
    <p:sldLayoutId id="2147483722" r:id="rId3"/>
    <p:sldLayoutId id="2147483714" r:id="rId4"/>
    <p:sldLayoutId id="2147483718" r:id="rId5"/>
    <p:sldLayoutId id="2147483715" r:id="rId6"/>
    <p:sldLayoutId id="2147483716" r:id="rId7"/>
    <p:sldLayoutId id="2147483719" r:id="rId8"/>
    <p:sldLayoutId id="2147483720" r:id="rId9"/>
    <p:sldLayoutId id="2147483723" r:id="rId10"/>
    <p:sldLayoutId id="2147483725" r:id="rId11"/>
    <p:sldLayoutId id="2147483729" r:id="rId12"/>
    <p:sldLayoutId id="2147483732" r:id="rId13"/>
    <p:sldLayoutId id="2147483730" r:id="rId14"/>
    <p:sldLayoutId id="2147483727" r:id="rId15"/>
    <p:sldLayoutId id="2147483731" r:id="rId16"/>
    <p:sldLayoutId id="2147483726" r:id="rId17"/>
    <p:sldLayoutId id="2147483728" r:id="rId18"/>
    <p:sldLayoutId id="2147483724" r:id="rId19"/>
    <p:sldLayoutId id="2147483713" r:id="rId20"/>
    <p:sldLayoutId id="2147483717" r:id="rId21"/>
  </p:sldLayoutIdLst>
  <p:hf sldNum="0" hdr="0" ftr="0" dt="0"/>
  <p:txStyles>
    <p:titleStyle>
      <a:lvl1pPr algn="ctr" rtl="0" eaLnBrk="1" fontAlgn="base" hangingPunct="1">
        <a:lnSpc>
          <a:spcPct val="90000"/>
        </a:lnSpc>
        <a:spcBef>
          <a:spcPct val="0"/>
        </a:spcBef>
        <a:spcAft>
          <a:spcPct val="0"/>
        </a:spcAft>
        <a:defRPr sz="3400" b="1" i="0" kern="1200" baseline="0">
          <a:solidFill>
            <a:srgbClr val="004A78"/>
          </a:solidFill>
          <a:latin typeface="Arial" charset="0"/>
          <a:ea typeface="Arial" charset="0"/>
          <a:cs typeface="Arial" charset="0"/>
        </a:defRPr>
      </a:lvl1pPr>
      <a:lvl2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2pPr>
      <a:lvl3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3pPr>
      <a:lvl4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4pPr>
      <a:lvl5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5pPr>
      <a:lvl6pPr marL="4572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6pPr>
      <a:lvl7pPr marL="9144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7pPr>
      <a:lvl8pPr marL="13716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8pPr>
      <a:lvl9pPr marL="18288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9pPr>
    </p:titleStyle>
    <p:bodyStyle>
      <a:lvl1pPr marL="0" indent="0" algn="l" rtl="0" eaLnBrk="1" fontAlgn="base" hangingPunct="1">
        <a:lnSpc>
          <a:spcPct val="90000"/>
        </a:lnSpc>
        <a:spcBef>
          <a:spcPts val="1000"/>
        </a:spcBef>
        <a:spcAft>
          <a:spcPct val="0"/>
        </a:spcAft>
        <a:buFont typeface="Arial" charset="0"/>
        <a:buNone/>
        <a:defRPr sz="2800" kern="1200" baseline="0">
          <a:solidFill>
            <a:srgbClr val="000000"/>
          </a:solidFill>
          <a:latin typeface="Arial" charset="0"/>
          <a:ea typeface="Arial" charset="0"/>
          <a:cs typeface="Arial" charset="0"/>
        </a:defRPr>
      </a:lvl1pPr>
      <a:lvl2pPr marL="685800" indent="-228600" algn="l" rtl="0" eaLnBrk="1" fontAlgn="base" hangingPunct="1">
        <a:lnSpc>
          <a:spcPct val="90000"/>
        </a:lnSpc>
        <a:spcBef>
          <a:spcPts val="500"/>
        </a:spcBef>
        <a:spcAft>
          <a:spcPct val="0"/>
        </a:spcAft>
        <a:buFont typeface="Arial" charset="0"/>
        <a:buChar char="•"/>
        <a:defRPr sz="2400" kern="1200" baseline="0">
          <a:solidFill>
            <a:srgbClr val="004A78"/>
          </a:solidFill>
          <a:latin typeface="Arial" charset="0"/>
          <a:ea typeface="Arial" charset="0"/>
          <a:cs typeface="Arial" charset="0"/>
        </a:defRPr>
      </a:lvl2pPr>
      <a:lvl3pPr marL="1143000" indent="-228600" algn="l" rtl="0" eaLnBrk="1" fontAlgn="base" hangingPunct="1">
        <a:lnSpc>
          <a:spcPct val="90000"/>
        </a:lnSpc>
        <a:spcBef>
          <a:spcPts val="500"/>
        </a:spcBef>
        <a:spcAft>
          <a:spcPct val="0"/>
        </a:spcAft>
        <a:buFont typeface="Arial" charset="0"/>
        <a:buChar char="•"/>
        <a:defRPr sz="2000" kern="1200" baseline="0">
          <a:solidFill>
            <a:srgbClr val="004A78"/>
          </a:solidFill>
          <a:latin typeface="Arial" charset="0"/>
          <a:ea typeface="Arial" charset="0"/>
          <a:cs typeface="Arial" charset="0"/>
        </a:defRPr>
      </a:lvl3pPr>
      <a:lvl4pPr marL="16002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4pPr>
      <a:lvl5pPr marL="20574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4.w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2.xml"/><Relationship Id="rId1" Type="http://schemas.openxmlformats.org/officeDocument/2006/relationships/vmlDrawing" Target="../drawings/vmlDrawing2.vml"/><Relationship Id="rId4" Type="http://schemas.openxmlformats.org/officeDocument/2006/relationships/image" Target="../media/image5.w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4.xml"/><Relationship Id="rId1" Type="http://schemas.openxmlformats.org/officeDocument/2006/relationships/vmlDrawing" Target="../drawings/vmlDrawing3.vml"/><Relationship Id="rId6" Type="http://schemas.openxmlformats.org/officeDocument/2006/relationships/image" Target="../media/image7.wmf"/><Relationship Id="rId5" Type="http://schemas.openxmlformats.org/officeDocument/2006/relationships/oleObject" Target="../embeddings/oleObject4.bin"/><Relationship Id="rId4" Type="http://schemas.openxmlformats.org/officeDocument/2006/relationships/image" Target="../media/image6.w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2" Type="http://schemas.openxmlformats.org/officeDocument/2006/relationships/hyperlink" Target="https://factfinder.census.gov/faces/tableservices/jsf/pages/productview" TargetMode="Externa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hyperlink" Target="https://factfinder.census.gov/faces/tableservices/jsf/pages/productview.xhtml?pid=ACS_17_5YR_S0101&amp;" TargetMode="External"/><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hyperlink" Target="https://factfinder.census.gov/faces/tableservices/jsf/pages/productview.xhtml?pid=ACS_17_5YR_S0101&amp;" TargetMode="External"/><Relationship Id="rId2" Type="http://schemas.openxmlformats.org/officeDocument/2006/relationships/image" Target="../media/image12.jp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838200" y="2291187"/>
            <a:ext cx="11338560" cy="1005840"/>
          </a:xfrm>
        </p:spPr>
        <p:txBody>
          <a:bodyPr anchor="ctr"/>
          <a:lstStyle/>
          <a:p>
            <a:r>
              <a:rPr kumimoji="1" lang="en-US" altLang="en-US" sz="3600" b="0" dirty="0"/>
              <a:t>Statistics: A Tool For Social Research</a:t>
            </a:r>
            <a:endParaRPr lang="en-US" b="0" dirty="0"/>
          </a:p>
        </p:txBody>
      </p:sp>
      <p:sp>
        <p:nvSpPr>
          <p:cNvPr id="8" name="Text Placeholder 2"/>
          <p:cNvSpPr>
            <a:spLocks noGrp="1"/>
          </p:cNvSpPr>
          <p:nvPr>
            <p:ph type="body" sz="quarter" idx="10"/>
          </p:nvPr>
        </p:nvSpPr>
        <p:spPr>
          <a:xfrm>
            <a:off x="4021297" y="3414303"/>
            <a:ext cx="4149406" cy="1008842"/>
          </a:xfrm>
        </p:spPr>
        <p:txBody>
          <a:bodyPr anchor="ctr">
            <a:normAutofit/>
          </a:bodyPr>
          <a:lstStyle/>
          <a:p>
            <a:r>
              <a:rPr lang="en-US" sz="2400" dirty="0"/>
              <a:t>Eleventh Edition</a:t>
            </a:r>
          </a:p>
          <a:p>
            <a:r>
              <a:rPr lang="en-US" sz="2400" dirty="0"/>
              <a:t>Joseph F. Healey</a:t>
            </a:r>
          </a:p>
        </p:txBody>
      </p:sp>
      <p:sp>
        <p:nvSpPr>
          <p:cNvPr id="5" name="Footer Placeholder 3"/>
          <p:cNvSpPr>
            <a:spLocks noGrp="1"/>
          </p:cNvSpPr>
          <p:nvPr>
            <p:ph type="ftr" sz="quarter" idx="3"/>
          </p:nvPr>
        </p:nvSpPr>
        <p:spPr>
          <a:xfrm>
            <a:off x="2977922" y="6356350"/>
            <a:ext cx="9144000" cy="365125"/>
          </a:xfrm>
        </p:spPr>
        <p:txBody>
          <a:bodyPr/>
          <a:lstStyle/>
          <a:p>
            <a:r>
              <a:rPr lang="en-US" dirty="0"/>
              <a:t>Joseph F. Healey, Statistics: A Tool For Social Research, Eleventh Edition. © 2021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9470615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838200" y="3096121"/>
            <a:ext cx="10515600" cy="1005840"/>
          </a:xfrm>
        </p:spPr>
        <p:txBody>
          <a:bodyPr anchor="t"/>
          <a:lstStyle/>
          <a:p>
            <a:r>
              <a:rPr lang="en-US" altLang="en-US" sz="3200" dirty="0"/>
              <a:t>Basic Descriptive Statistics:</a:t>
            </a:r>
            <a:br>
              <a:rPr lang="en-US" altLang="en-US" sz="3200" dirty="0"/>
            </a:br>
            <a:r>
              <a:rPr lang="en-US" altLang="en-US" sz="3200" dirty="0"/>
              <a:t>Tables, Percentages, Ratios and Rates, and Graphs</a:t>
            </a:r>
            <a:endParaRPr lang="en-US" dirty="0"/>
          </a:p>
        </p:txBody>
      </p:sp>
      <p:sp>
        <p:nvSpPr>
          <p:cNvPr id="6" name="Text Placeholder 2"/>
          <p:cNvSpPr>
            <a:spLocks noGrp="1"/>
          </p:cNvSpPr>
          <p:nvPr>
            <p:ph type="body" sz="quarter" idx="11"/>
          </p:nvPr>
        </p:nvSpPr>
        <p:spPr/>
        <p:txBody>
          <a:bodyPr/>
          <a:lstStyle/>
          <a:p>
            <a:r>
              <a:rPr lang="en-US" altLang="en-US" sz="5400" dirty="0"/>
              <a:t>Chapter 2</a:t>
            </a:r>
            <a:endParaRPr lang="en-US" dirty="0"/>
          </a:p>
        </p:txBody>
      </p:sp>
      <p:sp>
        <p:nvSpPr>
          <p:cNvPr id="7" name="Footer Placeholder 3"/>
          <p:cNvSpPr>
            <a:spLocks noGrp="1"/>
          </p:cNvSpPr>
          <p:nvPr>
            <p:ph type="ftr" sz="quarter" idx="3"/>
          </p:nvPr>
        </p:nvSpPr>
        <p:spPr>
          <a:xfrm>
            <a:off x="2923889" y="6353464"/>
            <a:ext cx="9144000" cy="365125"/>
          </a:xfrm>
        </p:spPr>
        <p:txBody>
          <a:bodyPr/>
          <a:lstStyle/>
          <a:p>
            <a:r>
              <a:rPr lang="en-US" dirty="0"/>
              <a:t>Joseph F. Healey, Statistics: A Tool For Social Research, Eleventh Edition. © 2021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33908442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450A8-AC47-4388-AE99-4DDF8713402F}"/>
              </a:ext>
            </a:extLst>
          </p:cNvPr>
          <p:cNvSpPr>
            <a:spLocks noGrp="1"/>
          </p:cNvSpPr>
          <p:nvPr>
            <p:ph type="title"/>
          </p:nvPr>
        </p:nvSpPr>
        <p:spPr/>
        <p:txBody>
          <a:bodyPr/>
          <a:lstStyle/>
          <a:p>
            <a:r>
              <a:rPr kumimoji="1" lang="en-US" sz="3600" kern="0" dirty="0"/>
              <a:t>Learning Objectives</a:t>
            </a:r>
            <a:endParaRPr lang="en-IN" dirty="0"/>
          </a:p>
        </p:txBody>
      </p:sp>
      <p:sp>
        <p:nvSpPr>
          <p:cNvPr id="3" name="Text Placeholder 2">
            <a:extLst>
              <a:ext uri="{FF2B5EF4-FFF2-40B4-BE49-F238E27FC236}">
                <a16:creationId xmlns:a16="http://schemas.microsoft.com/office/drawing/2014/main" id="{FE4F45FD-75F8-412C-9372-FD6C3ACAD145}"/>
              </a:ext>
            </a:extLst>
          </p:cNvPr>
          <p:cNvSpPr>
            <a:spLocks noGrp="1"/>
          </p:cNvSpPr>
          <p:nvPr>
            <p:ph type="body" sz="quarter" idx="17"/>
          </p:nvPr>
        </p:nvSpPr>
        <p:spPr/>
        <p:txBody>
          <a:bodyPr/>
          <a:lstStyle/>
          <a:p>
            <a:pPr>
              <a:lnSpc>
                <a:spcPct val="100000"/>
              </a:lnSpc>
              <a:spcBef>
                <a:spcPts val="800"/>
              </a:spcBef>
              <a:spcAft>
                <a:spcPts val="800"/>
              </a:spcAft>
              <a:buFont typeface="Verdana" panose="020B0604030504040204" pitchFamily="34" charset="0"/>
              <a:buAutoNum type="arabicPeriod"/>
            </a:pPr>
            <a:r>
              <a:rPr lang="en-US" altLang="en-US" dirty="0"/>
              <a:t>Explain how descriptive statistics can make data understandable.</a:t>
            </a:r>
          </a:p>
          <a:p>
            <a:pPr>
              <a:lnSpc>
                <a:spcPct val="100000"/>
              </a:lnSpc>
              <a:spcBef>
                <a:spcPts val="800"/>
              </a:spcBef>
              <a:spcAft>
                <a:spcPts val="800"/>
              </a:spcAft>
              <a:buFont typeface="Verdana" panose="020B0604030504040204" pitchFamily="34" charset="0"/>
              <a:buAutoNum type="arabicPeriod"/>
            </a:pPr>
            <a:r>
              <a:rPr lang="en-US" altLang="en-US" dirty="0"/>
              <a:t>Construct and analyze frequency distributions for variables at each of the three levels of measurement.</a:t>
            </a:r>
          </a:p>
          <a:p>
            <a:pPr>
              <a:lnSpc>
                <a:spcPct val="100000"/>
              </a:lnSpc>
              <a:spcBef>
                <a:spcPts val="800"/>
              </a:spcBef>
              <a:spcAft>
                <a:spcPts val="800"/>
              </a:spcAft>
              <a:buFont typeface="Verdana" panose="020B0604030504040204" pitchFamily="34" charset="0"/>
              <a:buAutoNum type="arabicPeriod"/>
            </a:pPr>
            <a:r>
              <a:rPr lang="en-US" altLang="en-US" dirty="0"/>
              <a:t>Compute and interpret percentages, proportions, ratios, rates, and percentage change.</a:t>
            </a:r>
          </a:p>
          <a:p>
            <a:pPr>
              <a:lnSpc>
                <a:spcPct val="100000"/>
              </a:lnSpc>
              <a:spcBef>
                <a:spcPts val="800"/>
              </a:spcBef>
              <a:spcAft>
                <a:spcPts val="800"/>
              </a:spcAft>
              <a:buFont typeface="Verdana" panose="020B0604030504040204" pitchFamily="34" charset="0"/>
              <a:buAutoNum type="arabicPeriod"/>
            </a:pPr>
            <a:r>
              <a:rPr lang="en-US" altLang="en-US" dirty="0"/>
              <a:t>Analyze bar and pie charts, histograms, and line graphs.</a:t>
            </a:r>
          </a:p>
          <a:p>
            <a:pPr>
              <a:lnSpc>
                <a:spcPct val="100000"/>
              </a:lnSpc>
              <a:spcBef>
                <a:spcPts val="800"/>
              </a:spcBef>
              <a:spcAft>
                <a:spcPts val="800"/>
              </a:spcAft>
              <a:buFont typeface="Verdana" panose="020B0604030504040204" pitchFamily="34" charset="0"/>
              <a:buAutoNum type="arabicPeriod"/>
            </a:pPr>
            <a:r>
              <a:rPr lang="en-US" altLang="en-US" dirty="0"/>
              <a:t>Use SPSS to generate frequency distributions and analyze the output.</a:t>
            </a:r>
          </a:p>
        </p:txBody>
      </p:sp>
    </p:spTree>
    <p:extLst>
      <p:ext uri="{BB962C8B-B14F-4D97-AF65-F5344CB8AC3E}">
        <p14:creationId xmlns:p14="http://schemas.microsoft.com/office/powerpoint/2010/main" val="3584516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251E0-B69B-42BD-9349-77CD78EE9765}"/>
              </a:ext>
            </a:extLst>
          </p:cNvPr>
          <p:cNvSpPr>
            <a:spLocks noGrp="1"/>
          </p:cNvSpPr>
          <p:nvPr>
            <p:ph type="title"/>
          </p:nvPr>
        </p:nvSpPr>
        <p:spPr/>
        <p:txBody>
          <a:bodyPr/>
          <a:lstStyle/>
          <a:p>
            <a:r>
              <a:rPr kumimoji="1" lang="en-US" altLang="en-US" dirty="0"/>
              <a:t>Chapter Outline</a:t>
            </a:r>
            <a:endParaRPr lang="en-IN" dirty="0"/>
          </a:p>
        </p:txBody>
      </p:sp>
      <p:sp>
        <p:nvSpPr>
          <p:cNvPr id="3" name="Text Placeholder 2">
            <a:extLst>
              <a:ext uri="{FF2B5EF4-FFF2-40B4-BE49-F238E27FC236}">
                <a16:creationId xmlns:a16="http://schemas.microsoft.com/office/drawing/2014/main" id="{08425290-5B68-4C29-BEC1-1B151193A35B}"/>
              </a:ext>
            </a:extLst>
          </p:cNvPr>
          <p:cNvSpPr>
            <a:spLocks noGrp="1"/>
          </p:cNvSpPr>
          <p:nvPr>
            <p:ph type="body" sz="quarter" idx="17"/>
          </p:nvPr>
        </p:nvSpPr>
        <p:spPr/>
        <p:txBody>
          <a:bodyPr/>
          <a:lstStyle/>
          <a:p>
            <a:pPr marL="365760" indent="-365760">
              <a:spcBef>
                <a:spcPts val="800"/>
              </a:spcBef>
              <a:spcAft>
                <a:spcPts val="800"/>
              </a:spcAft>
            </a:pPr>
            <a:r>
              <a:rPr kumimoji="1" lang="en-US" altLang="en-US" dirty="0"/>
              <a:t>Frequency Distributions for Nominal-Level Variables</a:t>
            </a:r>
          </a:p>
          <a:p>
            <a:pPr marL="365760" indent="-365760">
              <a:spcBef>
                <a:spcPts val="800"/>
              </a:spcBef>
              <a:spcAft>
                <a:spcPts val="800"/>
              </a:spcAft>
            </a:pPr>
            <a:r>
              <a:rPr kumimoji="1" lang="en-US" altLang="en-US" dirty="0"/>
              <a:t>Enhancing Clarity: Percentages and Proportions</a:t>
            </a:r>
          </a:p>
          <a:p>
            <a:pPr marL="365760" indent="-365760">
              <a:spcBef>
                <a:spcPts val="800"/>
              </a:spcBef>
              <a:spcAft>
                <a:spcPts val="800"/>
              </a:spcAft>
            </a:pPr>
            <a:r>
              <a:rPr kumimoji="1" lang="en-US" altLang="en-US" dirty="0"/>
              <a:t>Frequency Distributions for Ordinal-Level Variables</a:t>
            </a:r>
          </a:p>
          <a:p>
            <a:pPr marL="365760" indent="-365760">
              <a:spcBef>
                <a:spcPts val="800"/>
              </a:spcBef>
              <a:spcAft>
                <a:spcPts val="800"/>
              </a:spcAft>
            </a:pPr>
            <a:r>
              <a:rPr kumimoji="1" lang="en-US" altLang="en-US" dirty="0"/>
              <a:t>Frequency Distributions for Interval-Ratio-Level Variables</a:t>
            </a:r>
          </a:p>
          <a:p>
            <a:pPr marL="365760" indent="-365760">
              <a:spcBef>
                <a:spcPts val="800"/>
              </a:spcBef>
              <a:spcAft>
                <a:spcPts val="800"/>
              </a:spcAft>
            </a:pPr>
            <a:r>
              <a:rPr kumimoji="1" lang="en-US" altLang="en-US" dirty="0"/>
              <a:t>Ratios, Rates, and Percentage Change</a:t>
            </a:r>
          </a:p>
          <a:p>
            <a:pPr marL="365760" indent="-365760">
              <a:spcBef>
                <a:spcPts val="800"/>
              </a:spcBef>
              <a:spcAft>
                <a:spcPts val="800"/>
              </a:spcAft>
            </a:pPr>
            <a:r>
              <a:rPr kumimoji="1" lang="en-US" altLang="en-US" dirty="0"/>
              <a:t>Using Graphs to Present Data</a:t>
            </a:r>
          </a:p>
          <a:p>
            <a:pPr marL="365760" indent="-365760">
              <a:spcBef>
                <a:spcPts val="800"/>
              </a:spcBef>
              <a:spcAft>
                <a:spcPts val="800"/>
              </a:spcAft>
            </a:pPr>
            <a:r>
              <a:rPr kumimoji="1" lang="en-US" altLang="en-US" dirty="0"/>
              <a:t>Interpreting Statistics: Changing Patterns of American Family Life</a:t>
            </a:r>
          </a:p>
        </p:txBody>
      </p:sp>
    </p:spTree>
    <p:extLst>
      <p:ext uri="{BB962C8B-B14F-4D97-AF65-F5344CB8AC3E}">
        <p14:creationId xmlns:p14="http://schemas.microsoft.com/office/powerpoint/2010/main" val="9622115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Percentages and Proportions (1 of 2)</a:t>
            </a:r>
            <a:endParaRPr lang="en-US" dirty="0"/>
          </a:p>
        </p:txBody>
      </p:sp>
      <p:sp>
        <p:nvSpPr>
          <p:cNvPr id="3" name="Text Placeholder 2"/>
          <p:cNvSpPr>
            <a:spLocks noGrp="1"/>
          </p:cNvSpPr>
          <p:nvPr>
            <p:ph type="body" sz="quarter" idx="17"/>
          </p:nvPr>
        </p:nvSpPr>
        <p:spPr/>
        <p:txBody>
          <a:bodyPr/>
          <a:lstStyle/>
          <a:p>
            <a:pPr marL="365760" indent="-365760">
              <a:spcBef>
                <a:spcPts val="800"/>
              </a:spcBef>
              <a:spcAft>
                <a:spcPts val="800"/>
              </a:spcAft>
            </a:pPr>
            <a:r>
              <a:rPr lang="en-US" altLang="en-US" dirty="0"/>
              <a:t>Report </a:t>
            </a:r>
            <a:r>
              <a:rPr lang="en-US" altLang="en-US" b="1" i="1" dirty="0"/>
              <a:t>relative</a:t>
            </a:r>
            <a:r>
              <a:rPr lang="en-US" altLang="en-US" dirty="0"/>
              <a:t> size</a:t>
            </a:r>
          </a:p>
          <a:p>
            <a:pPr marL="365760" indent="-365760">
              <a:spcBef>
                <a:spcPts val="800"/>
              </a:spcBef>
              <a:spcAft>
                <a:spcPts val="800"/>
              </a:spcAft>
            </a:pPr>
            <a:r>
              <a:rPr lang="en-US" altLang="en-US" dirty="0"/>
              <a:t>Compare the number of cases in a specific category to the number of cases in </a:t>
            </a:r>
            <a:r>
              <a:rPr lang="en-US" altLang="en-US" i="1" dirty="0"/>
              <a:t>all</a:t>
            </a:r>
            <a:r>
              <a:rPr lang="en-US" altLang="en-US" dirty="0"/>
              <a:t> categories</a:t>
            </a:r>
          </a:p>
          <a:p>
            <a:pPr marL="365760" indent="-365760">
              <a:spcBef>
                <a:spcPts val="800"/>
              </a:spcBef>
              <a:spcAft>
                <a:spcPts val="800"/>
              </a:spcAft>
            </a:pPr>
            <a:r>
              <a:rPr lang="en-US" altLang="en-US" dirty="0"/>
              <a:t>Compare a </a:t>
            </a:r>
            <a:r>
              <a:rPr lang="en-US" altLang="en-US" i="1" dirty="0"/>
              <a:t>part</a:t>
            </a:r>
            <a:r>
              <a:rPr lang="en-US" altLang="en-US" dirty="0"/>
              <a:t> (</a:t>
            </a:r>
            <a:r>
              <a:rPr lang="en-US" altLang="en-US" i="1" dirty="0"/>
              <a:t>specific category</a:t>
            </a:r>
            <a:r>
              <a:rPr lang="en-US" altLang="en-US" dirty="0"/>
              <a:t>) to a </a:t>
            </a:r>
            <a:r>
              <a:rPr lang="en-US" altLang="en-US" i="1" dirty="0"/>
              <a:t>whole</a:t>
            </a:r>
            <a:r>
              <a:rPr lang="en-US" altLang="en-US" dirty="0"/>
              <a:t> (</a:t>
            </a:r>
            <a:r>
              <a:rPr lang="en-US" altLang="en-US" i="1" dirty="0"/>
              <a:t>all categories</a:t>
            </a:r>
            <a:r>
              <a:rPr lang="en-US" altLang="en-US" dirty="0"/>
              <a:t>)</a:t>
            </a:r>
          </a:p>
          <a:p>
            <a:pPr marL="822960" lvl="1" indent="-320040">
              <a:spcBef>
                <a:spcPts val="800"/>
              </a:spcBef>
              <a:spcAft>
                <a:spcPts val="800"/>
              </a:spcAft>
            </a:pPr>
            <a:r>
              <a:rPr lang="en-US" altLang="en-US" dirty="0"/>
              <a:t>The </a:t>
            </a:r>
            <a:r>
              <a:rPr lang="en-US" altLang="en-US" i="1" dirty="0"/>
              <a:t>part</a:t>
            </a:r>
            <a:r>
              <a:rPr lang="en-US" altLang="en-US" dirty="0"/>
              <a:t> is the numerator (</a:t>
            </a:r>
            <a:r>
              <a:rPr lang="en-US" altLang="en-US" i="1" dirty="0"/>
              <a:t>f</a:t>
            </a:r>
            <a:r>
              <a:rPr lang="en-US" altLang="en-US" dirty="0"/>
              <a:t> )</a:t>
            </a:r>
          </a:p>
          <a:p>
            <a:pPr marL="822960" lvl="1" indent="-320040">
              <a:spcBef>
                <a:spcPts val="800"/>
              </a:spcBef>
              <a:spcAft>
                <a:spcPts val="800"/>
              </a:spcAft>
            </a:pPr>
            <a:r>
              <a:rPr lang="en-US" altLang="en-US" dirty="0"/>
              <a:t>The </a:t>
            </a:r>
            <a:r>
              <a:rPr lang="en-US" altLang="en-US" i="1" dirty="0"/>
              <a:t>whole</a:t>
            </a:r>
            <a:r>
              <a:rPr lang="en-US" altLang="en-US" dirty="0"/>
              <a:t> is the denominator (</a:t>
            </a:r>
            <a:r>
              <a:rPr lang="en-US" altLang="en-US" i="1" dirty="0"/>
              <a:t>N)</a:t>
            </a:r>
            <a:endParaRPr lang="en-US" altLang="en-US" dirty="0"/>
          </a:p>
        </p:txBody>
      </p:sp>
    </p:spTree>
    <p:extLst>
      <p:ext uri="{BB962C8B-B14F-4D97-AF65-F5344CB8AC3E}">
        <p14:creationId xmlns:p14="http://schemas.microsoft.com/office/powerpoint/2010/main" val="32603905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30275"/>
          </a:xfrm>
        </p:spPr>
        <p:txBody>
          <a:bodyPr anchor="t"/>
          <a:lstStyle/>
          <a:p>
            <a:r>
              <a:rPr lang="en-US" altLang="en-US" dirty="0"/>
              <a:t>Percentages and Proportions (2 of 2)</a:t>
            </a:r>
            <a:endParaRPr lang="en-US" dirty="0"/>
          </a:p>
        </p:txBody>
      </p:sp>
      <p:sp>
        <p:nvSpPr>
          <p:cNvPr id="3" name="Text Placeholder 2"/>
          <p:cNvSpPr>
            <a:spLocks noGrp="1"/>
          </p:cNvSpPr>
          <p:nvPr>
            <p:ph type="body" sz="quarter" idx="17"/>
          </p:nvPr>
        </p:nvSpPr>
        <p:spPr/>
        <p:txBody>
          <a:bodyPr/>
          <a:lstStyle/>
          <a:p>
            <a:pPr marL="365760" indent="-365760">
              <a:spcBef>
                <a:spcPts val="800"/>
              </a:spcBef>
              <a:spcAft>
                <a:spcPts val="800"/>
              </a:spcAft>
            </a:pPr>
            <a:r>
              <a:rPr lang="en-US" altLang="en-US" dirty="0"/>
              <a:t>What percentage of a group of people is female?</a:t>
            </a:r>
          </a:p>
          <a:p>
            <a:pPr marL="822960" lvl="1" indent="-320040">
              <a:spcBef>
                <a:spcPts val="800"/>
              </a:spcBef>
              <a:spcAft>
                <a:spcPts val="800"/>
              </a:spcAft>
            </a:pPr>
            <a:r>
              <a:rPr lang="en-US" altLang="en-US" dirty="0"/>
              <a:t>The </a:t>
            </a:r>
            <a:r>
              <a:rPr lang="en-US" altLang="en-US" b="1" i="1" dirty="0"/>
              <a:t>whole</a:t>
            </a:r>
            <a:r>
              <a:rPr lang="en-US" altLang="en-US" dirty="0"/>
              <a:t> is the number of people in the group</a:t>
            </a:r>
          </a:p>
          <a:p>
            <a:pPr marL="822960" lvl="1" indent="-320040">
              <a:spcBef>
                <a:spcPts val="800"/>
              </a:spcBef>
              <a:spcAft>
                <a:spcPts val="800"/>
              </a:spcAft>
            </a:pPr>
            <a:r>
              <a:rPr lang="en-US" altLang="en-US" dirty="0"/>
              <a:t>The </a:t>
            </a:r>
            <a:r>
              <a:rPr lang="en-US" altLang="en-US" b="1" i="1" dirty="0"/>
              <a:t>part</a:t>
            </a:r>
            <a:r>
              <a:rPr lang="en-US" altLang="en-US" dirty="0"/>
              <a:t> is the number of females</a:t>
            </a:r>
          </a:p>
          <a:p>
            <a:pPr marL="365760" indent="-365760">
              <a:spcBef>
                <a:spcPts val="800"/>
              </a:spcBef>
              <a:spcAft>
                <a:spcPts val="800"/>
              </a:spcAft>
            </a:pPr>
            <a:r>
              <a:rPr lang="en-US" altLang="en-US" dirty="0"/>
              <a:t>To identify the whole and the part, use the keywords </a:t>
            </a:r>
            <a:r>
              <a:rPr lang="en-US" altLang="en-US" b="1" dirty="0"/>
              <a:t>of</a:t>
            </a:r>
            <a:r>
              <a:rPr lang="en-US" altLang="en-US" dirty="0"/>
              <a:t> and </a:t>
            </a:r>
            <a:r>
              <a:rPr lang="en-US" altLang="en-US" b="1" dirty="0"/>
              <a:t>is</a:t>
            </a:r>
            <a:endParaRPr lang="en-US" altLang="en-US" dirty="0"/>
          </a:p>
          <a:p>
            <a:pPr marL="822960" lvl="1" indent="-320040">
              <a:spcBef>
                <a:spcPts val="800"/>
              </a:spcBef>
              <a:spcAft>
                <a:spcPts val="800"/>
              </a:spcAft>
            </a:pPr>
            <a:r>
              <a:rPr lang="en-US" altLang="en-US" b="1" dirty="0"/>
              <a:t>of</a:t>
            </a:r>
            <a:r>
              <a:rPr lang="en-US" altLang="en-US" dirty="0"/>
              <a:t> identifies the </a:t>
            </a:r>
            <a:r>
              <a:rPr lang="en-US" altLang="en-US" b="1" dirty="0"/>
              <a:t>whole</a:t>
            </a:r>
            <a:r>
              <a:rPr lang="en-US" altLang="en-US" dirty="0"/>
              <a:t> (N)</a:t>
            </a:r>
          </a:p>
          <a:p>
            <a:pPr marL="822960" lvl="1" indent="-320040">
              <a:spcBef>
                <a:spcPts val="800"/>
              </a:spcBef>
              <a:spcAft>
                <a:spcPts val="800"/>
              </a:spcAft>
            </a:pPr>
            <a:r>
              <a:rPr lang="en-US" altLang="en-US" b="1" dirty="0"/>
              <a:t>is</a:t>
            </a:r>
            <a:r>
              <a:rPr lang="en-US" altLang="en-US" dirty="0"/>
              <a:t> identifies the </a:t>
            </a:r>
            <a:r>
              <a:rPr lang="en-US" altLang="en-US" b="1" dirty="0"/>
              <a:t>part</a:t>
            </a:r>
            <a:r>
              <a:rPr lang="en-US" altLang="en-US" dirty="0"/>
              <a:t> (f)</a:t>
            </a:r>
          </a:p>
        </p:txBody>
      </p:sp>
    </p:spTree>
    <p:extLst>
      <p:ext uri="{BB962C8B-B14F-4D97-AF65-F5344CB8AC3E}">
        <p14:creationId xmlns:p14="http://schemas.microsoft.com/office/powerpoint/2010/main" val="10970938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305B6-50AF-4607-BBAC-DD5AAE7CE777}"/>
              </a:ext>
            </a:extLst>
          </p:cNvPr>
          <p:cNvSpPr>
            <a:spLocks noGrp="1"/>
          </p:cNvSpPr>
          <p:nvPr>
            <p:ph type="title"/>
          </p:nvPr>
        </p:nvSpPr>
        <p:spPr/>
        <p:txBody>
          <a:bodyPr/>
          <a:lstStyle/>
          <a:p>
            <a:r>
              <a:rPr kumimoji="1" lang="en-US" altLang="en-US" dirty="0"/>
              <a:t>Percentages and Proportions: Formula</a:t>
            </a:r>
            <a:endParaRPr lang="en-IN" dirty="0"/>
          </a:p>
        </p:txBody>
      </p:sp>
      <p:graphicFrame>
        <p:nvGraphicFramePr>
          <p:cNvPr id="8" name="Object 2" descr="An equation for percentage reads, percentage equals (f over N) times 10. An equation for proportion reads, proportion equals (f over N).">
            <a:extLst>
              <a:ext uri="{FF2B5EF4-FFF2-40B4-BE49-F238E27FC236}">
                <a16:creationId xmlns:a16="http://schemas.microsoft.com/office/drawing/2014/main" id="{5DF318F1-E6EE-477B-998C-7D7764C8B0F7}"/>
              </a:ext>
            </a:extLst>
          </p:cNvPr>
          <p:cNvGraphicFramePr>
            <a:graphicFrameLocks noGrp="1" noChangeAspect="1"/>
          </p:cNvGraphicFramePr>
          <p:nvPr>
            <p:ph type="pic" sz="quarter" idx="10"/>
            <p:extLst>
              <p:ext uri="{D42A27DB-BD31-4B8C-83A1-F6EECF244321}">
                <p14:modId xmlns:p14="http://schemas.microsoft.com/office/powerpoint/2010/main" val="1200298332"/>
              </p:ext>
            </p:extLst>
          </p:nvPr>
        </p:nvGraphicFramePr>
        <p:xfrm>
          <a:off x="4210050" y="1727200"/>
          <a:ext cx="3365500" cy="1701800"/>
        </p:xfrm>
        <a:graphic>
          <a:graphicData uri="http://schemas.openxmlformats.org/presentationml/2006/ole">
            <mc:AlternateContent xmlns:mc="http://schemas.openxmlformats.org/markup-compatibility/2006">
              <mc:Choice xmlns:v="urn:schemas-microsoft-com:vml" Requires="v">
                <p:oleObj spid="_x0000_s4109" name="Equation" r:id="rId4" imgW="3365280" imgH="1701720" progId="Equation.DSMT4">
                  <p:embed/>
                </p:oleObj>
              </mc:Choice>
              <mc:Fallback>
                <p:oleObj name="Equation" r:id="rId4" imgW="3365280" imgH="1701720" progId="Equation.DSMT4">
                  <p:embed/>
                  <p:pic>
                    <p:nvPicPr>
                      <p:cNvPr id="7" name="Object 2" descr="An equation for percentage reads, percentage equals (f over N) times 10. An equation for proportion reads, proportion equals (f over N).">
                        <a:extLst>
                          <a:ext uri="{FF2B5EF4-FFF2-40B4-BE49-F238E27FC236}">
                            <a16:creationId xmlns:a16="http://schemas.microsoft.com/office/drawing/2014/main" id="{40641E98-998B-4E9F-9891-E51886364F46}"/>
                          </a:ext>
                        </a:extLst>
                      </p:cNvPr>
                      <p:cNvPicPr/>
                      <p:nvPr/>
                    </p:nvPicPr>
                    <p:blipFill>
                      <a:blip r:embed="rId5"/>
                      <a:stretch>
                        <a:fillRect/>
                      </a:stretch>
                    </p:blipFill>
                    <p:spPr>
                      <a:xfrm>
                        <a:off x="4210050" y="1727200"/>
                        <a:ext cx="3365500" cy="1701800"/>
                      </a:xfrm>
                      <a:prstGeom prst="rect">
                        <a:avLst/>
                      </a:prstGeom>
                    </p:spPr>
                  </p:pic>
                </p:oleObj>
              </mc:Fallback>
            </mc:AlternateContent>
          </a:graphicData>
        </a:graphic>
      </p:graphicFrame>
      <p:sp>
        <p:nvSpPr>
          <p:cNvPr id="5" name="Text Placeholder 3">
            <a:extLst>
              <a:ext uri="{FF2B5EF4-FFF2-40B4-BE49-F238E27FC236}">
                <a16:creationId xmlns:a16="http://schemas.microsoft.com/office/drawing/2014/main" id="{2083DACC-3CE0-4441-9017-B3571B187151}"/>
              </a:ext>
            </a:extLst>
          </p:cNvPr>
          <p:cNvSpPr>
            <a:spLocks noGrp="1"/>
          </p:cNvSpPr>
          <p:nvPr>
            <p:ph type="body" sz="quarter" idx="18"/>
          </p:nvPr>
        </p:nvSpPr>
        <p:spPr>
          <a:xfrm>
            <a:off x="838200" y="4190001"/>
            <a:ext cx="10707624" cy="801687"/>
          </a:xfrm>
        </p:spPr>
        <p:txBody>
          <a:bodyPr/>
          <a:lstStyle/>
          <a:p>
            <a:pPr marL="0" indent="0">
              <a:buNone/>
            </a:pPr>
            <a:r>
              <a:rPr lang="en-US" dirty="0"/>
              <a:t>Where </a:t>
            </a:r>
            <a:r>
              <a:rPr lang="en-US" i="1" dirty="0"/>
              <a:t>f</a:t>
            </a:r>
            <a:r>
              <a:rPr lang="en-US" dirty="0"/>
              <a:t> = Frequency, or the number of cases in any category</a:t>
            </a:r>
          </a:p>
          <a:p>
            <a:pPr marL="0" indent="0">
              <a:buNone/>
            </a:pPr>
            <a:r>
              <a:rPr lang="en-US" i="1" dirty="0"/>
              <a:t> N </a:t>
            </a:r>
            <a:r>
              <a:rPr lang="en-US" dirty="0"/>
              <a:t>= the number of cases in all categories</a:t>
            </a:r>
            <a:endParaRPr lang="en-IN" dirty="0"/>
          </a:p>
        </p:txBody>
      </p:sp>
    </p:spTree>
    <p:extLst>
      <p:ext uri="{BB962C8B-B14F-4D97-AF65-F5344CB8AC3E}">
        <p14:creationId xmlns:p14="http://schemas.microsoft.com/office/powerpoint/2010/main" val="34831378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kumimoji="1" lang="en-US" sz="3200" kern="0" dirty="0"/>
              <a:t>Percentages and Proportions: Three Examples </a:t>
            </a:r>
            <a:r>
              <a:rPr lang="en-US" altLang="en-US" sz="3200" dirty="0"/>
              <a:t>(1 of 3)</a:t>
            </a:r>
            <a:endParaRPr kumimoji="1" lang="en-US" sz="3200" kern="0" dirty="0"/>
          </a:p>
        </p:txBody>
      </p:sp>
      <p:sp>
        <p:nvSpPr>
          <p:cNvPr id="11" name="Text Placeholder 2">
            <a:extLst>
              <a:ext uri="{FF2B5EF4-FFF2-40B4-BE49-F238E27FC236}">
                <a16:creationId xmlns:a16="http://schemas.microsoft.com/office/drawing/2014/main" id="{19C6259B-AC9A-420D-935F-B06C4366D9CA}"/>
              </a:ext>
            </a:extLst>
          </p:cNvPr>
          <p:cNvSpPr>
            <a:spLocks noGrp="1"/>
          </p:cNvSpPr>
          <p:nvPr>
            <p:ph type="body" sz="quarter" idx="17"/>
          </p:nvPr>
        </p:nvSpPr>
        <p:spPr>
          <a:xfrm>
            <a:off x="2209800" y="1562100"/>
            <a:ext cx="7772400" cy="365760"/>
          </a:xfrm>
        </p:spPr>
        <p:txBody>
          <a:bodyPr>
            <a:normAutofit/>
          </a:bodyPr>
          <a:lstStyle/>
          <a:p>
            <a:pPr marL="0" indent="0">
              <a:buNone/>
            </a:pPr>
            <a:r>
              <a:rPr lang="en-US" sz="2000" b="1" dirty="0"/>
              <a:t>Self-Described Religious Affiliation of Adult Americans, 2018</a:t>
            </a:r>
            <a:endParaRPr lang="en-IN" sz="2000" dirty="0"/>
          </a:p>
        </p:txBody>
      </p:sp>
      <p:graphicFrame>
        <p:nvGraphicFramePr>
          <p:cNvPr id="13" name="Table 3">
            <a:extLst>
              <a:ext uri="{FF2B5EF4-FFF2-40B4-BE49-F238E27FC236}">
                <a16:creationId xmlns:a16="http://schemas.microsoft.com/office/drawing/2014/main" id="{5DD9366D-F410-4374-A2B4-7EDF115158A6}"/>
              </a:ext>
            </a:extLst>
          </p:cNvPr>
          <p:cNvGraphicFramePr>
            <a:graphicFrameLocks noGrp="1"/>
          </p:cNvGraphicFramePr>
          <p:nvPr>
            <p:ph type="tbl" sz="quarter" idx="10"/>
            <p:extLst>
              <p:ext uri="{D42A27DB-BD31-4B8C-83A1-F6EECF244321}">
                <p14:modId xmlns:p14="http://schemas.microsoft.com/office/powerpoint/2010/main" val="2318643427"/>
              </p:ext>
            </p:extLst>
          </p:nvPr>
        </p:nvGraphicFramePr>
        <p:xfrm>
          <a:off x="2026920" y="2110105"/>
          <a:ext cx="8138160" cy="3337560"/>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04781057"/>
                    </a:ext>
                  </a:extLst>
                </a:gridCol>
                <a:gridCol w="2560320">
                  <a:extLst>
                    <a:ext uri="{9D8B030D-6E8A-4147-A177-3AD203B41FA5}">
                      <a16:colId xmlns:a16="http://schemas.microsoft.com/office/drawing/2014/main" val="2277204685"/>
                    </a:ext>
                  </a:extLst>
                </a:gridCol>
                <a:gridCol w="3108960">
                  <a:extLst>
                    <a:ext uri="{9D8B030D-6E8A-4147-A177-3AD203B41FA5}">
                      <a16:colId xmlns:a16="http://schemas.microsoft.com/office/drawing/2014/main" val="3525010593"/>
                    </a:ext>
                  </a:extLst>
                </a:gridCol>
              </a:tblGrid>
              <a:tr h="370840">
                <a:tc>
                  <a:txBody>
                    <a:bodyPr/>
                    <a:lstStyle/>
                    <a:p>
                      <a:r>
                        <a:rPr lang="en-IN" dirty="0">
                          <a:solidFill>
                            <a:srgbClr val="000000"/>
                          </a:solidFill>
                          <a:latin typeface="Arial" panose="020B0604020202020204" pitchFamily="34" charset="0"/>
                          <a:cs typeface="Arial" panose="020B0604020202020204" pitchFamily="34" charset="0"/>
                        </a:rPr>
                        <a:t>Religious Group</a:t>
                      </a:r>
                    </a:p>
                  </a:txBody>
                  <a:tcPr>
                    <a:lnL w="12700" cmpd="sng">
                      <a:noFill/>
                    </a:lnL>
                    <a:lnR w="12700" cmpd="sng">
                      <a:noFill/>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lnTlToBr w="12700" cmpd="sng">
                      <a:noFill/>
                      <a:prstDash val="solid"/>
                    </a:lnTlToBr>
                    <a:lnBlToTr w="12700" cmpd="sng">
                      <a:noFill/>
                      <a:prstDash val="solid"/>
                    </a:lnBlToTr>
                    <a:solidFill>
                      <a:srgbClr val="D6D1E3"/>
                    </a:solidFill>
                  </a:tcPr>
                </a:tc>
                <a:tc>
                  <a:txBody>
                    <a:bodyPr/>
                    <a:lstStyle/>
                    <a:p>
                      <a:r>
                        <a:rPr lang="en-IN" dirty="0">
                          <a:solidFill>
                            <a:srgbClr val="000000"/>
                          </a:solidFill>
                          <a:latin typeface="Arial" panose="020B0604020202020204" pitchFamily="34" charset="0"/>
                          <a:cs typeface="Arial" panose="020B0604020202020204" pitchFamily="34" charset="0"/>
                        </a:rPr>
                        <a:t>Frequency</a:t>
                      </a:r>
                    </a:p>
                  </a:txBody>
                  <a:tcPr>
                    <a:lnL w="12700" cmpd="sng">
                      <a:noFill/>
                    </a:lnL>
                    <a:lnR w="12700" cmpd="sng">
                      <a:noFill/>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lnTlToBr w="12700" cmpd="sng">
                      <a:noFill/>
                      <a:prstDash val="solid"/>
                    </a:lnTlToBr>
                    <a:lnBlToTr w="12700" cmpd="sng">
                      <a:noFill/>
                      <a:prstDash val="solid"/>
                    </a:lnBlToTr>
                    <a:solidFill>
                      <a:srgbClr val="D6D1E3"/>
                    </a:solidFill>
                  </a:tcPr>
                </a:tc>
                <a:tc>
                  <a:txBody>
                    <a:bodyPr/>
                    <a:lstStyle/>
                    <a:p>
                      <a:r>
                        <a:rPr lang="en-IN" dirty="0">
                          <a:solidFill>
                            <a:srgbClr val="000000"/>
                          </a:solidFill>
                          <a:latin typeface="Arial" panose="020B0604020202020204" pitchFamily="34" charset="0"/>
                          <a:cs typeface="Arial" panose="020B0604020202020204" pitchFamily="34" charset="0"/>
                        </a:rPr>
                        <a:t>Percentages</a:t>
                      </a:r>
                    </a:p>
                  </a:txBody>
                  <a:tcPr>
                    <a:lnL w="12700" cmpd="sng">
                      <a:noFill/>
                    </a:lnL>
                    <a:lnR w="12700" cmpd="sng">
                      <a:noFill/>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lnTlToBr w="12700" cmpd="sng">
                      <a:noFill/>
                      <a:prstDash val="solid"/>
                    </a:lnTlToBr>
                    <a:lnBlToTr w="12700" cmpd="sng">
                      <a:noFill/>
                      <a:prstDash val="solid"/>
                    </a:lnBlToTr>
                    <a:solidFill>
                      <a:srgbClr val="D6D1E3"/>
                    </a:solidFill>
                  </a:tcPr>
                </a:tc>
                <a:extLst>
                  <a:ext uri="{0D108BD9-81ED-4DB2-BD59-A6C34878D82A}">
                    <a16:rowId xmlns:a16="http://schemas.microsoft.com/office/drawing/2014/main" val="3705868499"/>
                  </a:ext>
                </a:extLst>
              </a:tr>
              <a:tr h="370840">
                <a:tc>
                  <a:txBody>
                    <a:bodyPr/>
                    <a:lstStyle/>
                    <a:p>
                      <a:r>
                        <a:rPr lang="en-IN" dirty="0">
                          <a:solidFill>
                            <a:srgbClr val="000000"/>
                          </a:solidFill>
                          <a:latin typeface="Arial" panose="020B0604020202020204" pitchFamily="34" charset="0"/>
                          <a:cs typeface="Arial" panose="020B0604020202020204" pitchFamily="34" charset="0"/>
                        </a:rPr>
                        <a:t>Protestant</a:t>
                      </a:r>
                    </a:p>
                  </a:txBody>
                  <a:tcPr>
                    <a:lnL w="12700" cmpd="sng">
                      <a:noFill/>
                    </a:lnL>
                    <a:lnR w="12700" cmpd="sng">
                      <a:noFill/>
                    </a:lnR>
                    <a:lnT w="12700" cap="flat" cmpd="sng" algn="ctr">
                      <a:solidFill>
                        <a:srgbClr val="004A78"/>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1E1E1"/>
                    </a:solidFill>
                  </a:tcPr>
                </a:tc>
                <a:tc>
                  <a:txBody>
                    <a:bodyPr/>
                    <a:lstStyle/>
                    <a:p>
                      <a:pPr algn="ctr"/>
                      <a:r>
                        <a:rPr lang="en-IN" dirty="0">
                          <a:solidFill>
                            <a:srgbClr val="000000"/>
                          </a:solidFill>
                          <a:latin typeface="Arial" panose="020B0604020202020204" pitchFamily="34" charset="0"/>
                          <a:cs typeface="Arial" panose="020B0604020202020204" pitchFamily="34" charset="0"/>
                        </a:rPr>
                        <a:t>124,148,263</a:t>
                      </a:r>
                    </a:p>
                  </a:txBody>
                  <a:tcPr>
                    <a:lnL w="12700" cmpd="sng">
                      <a:noFill/>
                    </a:lnL>
                    <a:lnR w="12700" cmpd="sng">
                      <a:noFill/>
                    </a:lnR>
                    <a:lnT w="12700" cap="flat" cmpd="sng" algn="ctr">
                      <a:solidFill>
                        <a:srgbClr val="004A78"/>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1E1E1"/>
                    </a:solidFill>
                  </a:tcPr>
                </a:tc>
                <a:tc>
                  <a:txBody>
                    <a:bodyPr/>
                    <a:lstStyle/>
                    <a:p>
                      <a:pPr algn="ctr"/>
                      <a:r>
                        <a:rPr lang="en-IN" dirty="0">
                          <a:solidFill>
                            <a:srgbClr val="000000"/>
                          </a:solidFill>
                          <a:latin typeface="Arial" panose="020B0604020202020204" pitchFamily="34" charset="0"/>
                          <a:cs typeface="Arial" panose="020B0604020202020204" pitchFamily="34" charset="0"/>
                        </a:rPr>
                        <a:t>48.9</a:t>
                      </a:r>
                    </a:p>
                  </a:txBody>
                  <a:tcPr>
                    <a:lnL w="12700" cmpd="sng">
                      <a:noFill/>
                    </a:lnL>
                    <a:lnR w="12700" cmpd="sng">
                      <a:noFill/>
                    </a:lnR>
                    <a:lnT w="12700" cap="flat" cmpd="sng" algn="ctr">
                      <a:solidFill>
                        <a:srgbClr val="004A78"/>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1E1E1"/>
                    </a:solidFill>
                  </a:tcPr>
                </a:tc>
                <a:extLst>
                  <a:ext uri="{0D108BD9-81ED-4DB2-BD59-A6C34878D82A}">
                    <a16:rowId xmlns:a16="http://schemas.microsoft.com/office/drawing/2014/main" val="3656474186"/>
                  </a:ext>
                </a:extLst>
              </a:tr>
              <a:tr h="370840">
                <a:tc>
                  <a:txBody>
                    <a:bodyPr/>
                    <a:lstStyle/>
                    <a:p>
                      <a:r>
                        <a:rPr lang="en-IN" dirty="0">
                          <a:solidFill>
                            <a:srgbClr val="000000"/>
                          </a:solidFill>
                          <a:latin typeface="Arial" panose="020B0604020202020204" pitchFamily="34" charset="0"/>
                          <a:cs typeface="Arial" panose="020B0604020202020204" pitchFamily="34" charset="0"/>
                        </a:rPr>
                        <a:t>Catholic</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1E1E1"/>
                    </a:solidFill>
                  </a:tcPr>
                </a:tc>
                <a:tc>
                  <a:txBody>
                    <a:bodyPr/>
                    <a:lstStyle/>
                    <a:p>
                      <a:pPr algn="ctr"/>
                      <a:r>
                        <a:rPr lang="en-IN" dirty="0">
                          <a:solidFill>
                            <a:srgbClr val="000000"/>
                          </a:solidFill>
                          <a:latin typeface="Arial" panose="020B0604020202020204" pitchFamily="34" charset="0"/>
                          <a:cs typeface="Arial" panose="020B0604020202020204" pitchFamily="34" charset="0"/>
                        </a:rPr>
                        <a:t>53,822,969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1E1E1"/>
                    </a:solidFill>
                  </a:tcPr>
                </a:tc>
                <a:tc>
                  <a:txBody>
                    <a:bodyPr/>
                    <a:lstStyle/>
                    <a:p>
                      <a:pPr algn="ctr"/>
                      <a:r>
                        <a:rPr lang="en-IN" dirty="0">
                          <a:solidFill>
                            <a:srgbClr val="000000"/>
                          </a:solidFill>
                          <a:latin typeface="Arial" panose="020B0604020202020204" pitchFamily="34" charset="0"/>
                          <a:cs typeface="Arial" panose="020B0604020202020204" pitchFamily="34" charset="0"/>
                        </a:rPr>
                        <a:t>21.2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1E1E1"/>
                    </a:solidFill>
                  </a:tcPr>
                </a:tc>
                <a:extLst>
                  <a:ext uri="{0D108BD9-81ED-4DB2-BD59-A6C34878D82A}">
                    <a16:rowId xmlns:a16="http://schemas.microsoft.com/office/drawing/2014/main" val="4066498330"/>
                  </a:ext>
                </a:extLst>
              </a:tr>
              <a:tr h="370840">
                <a:tc>
                  <a:txBody>
                    <a:bodyPr/>
                    <a:lstStyle/>
                    <a:p>
                      <a:r>
                        <a:rPr lang="en-IN" dirty="0">
                          <a:solidFill>
                            <a:srgbClr val="000000"/>
                          </a:solidFill>
                          <a:latin typeface="Arial" panose="020B0604020202020204" pitchFamily="34" charset="0"/>
                          <a:cs typeface="Arial" panose="020B0604020202020204" pitchFamily="34" charset="0"/>
                        </a:rPr>
                        <a:t>Jewish</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1E1E1"/>
                    </a:solidFill>
                  </a:tcPr>
                </a:tc>
                <a:tc>
                  <a:txBody>
                    <a:bodyPr/>
                    <a:lstStyle/>
                    <a:p>
                      <a:pPr algn="ctr"/>
                      <a:r>
                        <a:rPr lang="en-IN" dirty="0">
                          <a:solidFill>
                            <a:srgbClr val="000000"/>
                          </a:solidFill>
                          <a:latin typeface="Arial" panose="020B0604020202020204" pitchFamily="34" charset="0"/>
                          <a:cs typeface="Arial" panose="020B0604020202020204" pitchFamily="34" charset="0"/>
                        </a:rPr>
                        <a:t>4,315,993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1E1E1"/>
                    </a:solidFill>
                  </a:tcPr>
                </a:tc>
                <a:tc>
                  <a:txBody>
                    <a:bodyPr/>
                    <a:lstStyle/>
                    <a:p>
                      <a:pPr algn="ctr"/>
                      <a:r>
                        <a:rPr lang="en-IN" dirty="0">
                          <a:solidFill>
                            <a:srgbClr val="000000"/>
                          </a:solidFill>
                          <a:latin typeface="Arial" panose="020B0604020202020204" pitchFamily="34" charset="0"/>
                          <a:cs typeface="Arial" panose="020B0604020202020204" pitchFamily="34" charset="0"/>
                        </a:rPr>
                        <a:t>1.7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1E1E1"/>
                    </a:solidFill>
                  </a:tcPr>
                </a:tc>
                <a:extLst>
                  <a:ext uri="{0D108BD9-81ED-4DB2-BD59-A6C34878D82A}">
                    <a16:rowId xmlns:a16="http://schemas.microsoft.com/office/drawing/2014/main" val="2845717344"/>
                  </a:ext>
                </a:extLst>
              </a:tr>
              <a:tr h="370840">
                <a:tc>
                  <a:txBody>
                    <a:bodyPr/>
                    <a:lstStyle/>
                    <a:p>
                      <a:r>
                        <a:rPr lang="en-IN" dirty="0">
                          <a:solidFill>
                            <a:srgbClr val="000000"/>
                          </a:solidFill>
                          <a:latin typeface="Arial" panose="020B0604020202020204" pitchFamily="34" charset="0"/>
                          <a:cs typeface="Arial" panose="020B0604020202020204" pitchFamily="34" charset="0"/>
                        </a:rPr>
                        <a:t>Muslim</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1E1E1"/>
                    </a:solidFill>
                  </a:tcPr>
                </a:tc>
                <a:tc>
                  <a:txBody>
                    <a:bodyPr/>
                    <a:lstStyle/>
                    <a:p>
                      <a:pPr algn="ctr"/>
                      <a:r>
                        <a:rPr lang="en-IN" dirty="0">
                          <a:solidFill>
                            <a:srgbClr val="000000"/>
                          </a:solidFill>
                          <a:latin typeface="Arial" panose="020B0604020202020204" pitchFamily="34" charset="0"/>
                          <a:cs typeface="Arial" panose="020B0604020202020204" pitchFamily="34" charset="0"/>
                        </a:rPr>
                        <a:t>1,777,173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1E1E1"/>
                    </a:solidFill>
                  </a:tcPr>
                </a:tc>
                <a:tc>
                  <a:txBody>
                    <a:bodyPr/>
                    <a:lstStyle/>
                    <a:p>
                      <a:pPr algn="ctr"/>
                      <a:r>
                        <a:rPr lang="en-IN" dirty="0">
                          <a:solidFill>
                            <a:srgbClr val="000000"/>
                          </a:solidFill>
                          <a:latin typeface="Arial" panose="020B0604020202020204" pitchFamily="34" charset="0"/>
                          <a:cs typeface="Arial" panose="020B0604020202020204" pitchFamily="34" charset="0"/>
                        </a:rPr>
                        <a:t>0.7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1E1E1"/>
                    </a:solidFill>
                  </a:tcPr>
                </a:tc>
                <a:extLst>
                  <a:ext uri="{0D108BD9-81ED-4DB2-BD59-A6C34878D82A}">
                    <a16:rowId xmlns:a16="http://schemas.microsoft.com/office/drawing/2014/main" val="3359104249"/>
                  </a:ext>
                </a:extLst>
              </a:tr>
              <a:tr h="370840">
                <a:tc>
                  <a:txBody>
                    <a:bodyPr/>
                    <a:lstStyle/>
                    <a:p>
                      <a:r>
                        <a:rPr lang="en-IN" dirty="0">
                          <a:solidFill>
                            <a:srgbClr val="000000"/>
                          </a:solidFill>
                          <a:latin typeface="Arial" panose="020B0604020202020204" pitchFamily="34" charset="0"/>
                          <a:cs typeface="Arial" panose="020B0604020202020204" pitchFamily="34" charset="0"/>
                        </a:rPr>
                        <a:t>Buddhist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1E1E1"/>
                    </a:solidFill>
                  </a:tcPr>
                </a:tc>
                <a:tc>
                  <a:txBody>
                    <a:bodyPr/>
                    <a:lstStyle/>
                    <a:p>
                      <a:pPr algn="ctr"/>
                      <a:r>
                        <a:rPr lang="en-IN" dirty="0">
                          <a:solidFill>
                            <a:srgbClr val="000000"/>
                          </a:solidFill>
                          <a:latin typeface="Arial" panose="020B0604020202020204" pitchFamily="34" charset="0"/>
                          <a:cs typeface="Arial" panose="020B0604020202020204" pitchFamily="34" charset="0"/>
                        </a:rPr>
                        <a:t>2,031,055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1E1E1"/>
                    </a:solidFill>
                  </a:tcPr>
                </a:tc>
                <a:tc>
                  <a:txBody>
                    <a:bodyPr/>
                    <a:lstStyle/>
                    <a:p>
                      <a:pPr algn="ctr"/>
                      <a:r>
                        <a:rPr lang="en-IN" dirty="0">
                          <a:solidFill>
                            <a:srgbClr val="000000"/>
                          </a:solidFill>
                          <a:latin typeface="Arial" panose="020B0604020202020204" pitchFamily="34" charset="0"/>
                          <a:cs typeface="Arial" panose="020B0604020202020204" pitchFamily="34" charset="0"/>
                        </a:rPr>
                        <a:t>0.8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1E1E1"/>
                    </a:solidFill>
                  </a:tcPr>
                </a:tc>
                <a:extLst>
                  <a:ext uri="{0D108BD9-81ED-4DB2-BD59-A6C34878D82A}">
                    <a16:rowId xmlns:a16="http://schemas.microsoft.com/office/drawing/2014/main" val="4147916152"/>
                  </a:ext>
                </a:extLst>
              </a:tr>
              <a:tr h="370840">
                <a:tc>
                  <a:txBody>
                    <a:bodyPr/>
                    <a:lstStyle/>
                    <a:p>
                      <a:r>
                        <a:rPr lang="en-IN" dirty="0">
                          <a:solidFill>
                            <a:srgbClr val="000000"/>
                          </a:solidFill>
                          <a:latin typeface="Arial" panose="020B0604020202020204" pitchFamily="34" charset="0"/>
                          <a:cs typeface="Arial" panose="020B0604020202020204" pitchFamily="34" charset="0"/>
                        </a:rPr>
                        <a:t>None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1E1E1"/>
                    </a:solidFill>
                  </a:tcPr>
                </a:tc>
                <a:tc>
                  <a:txBody>
                    <a:bodyPr/>
                    <a:lstStyle/>
                    <a:p>
                      <a:pPr algn="ctr"/>
                      <a:r>
                        <a:rPr lang="en-IN" dirty="0">
                          <a:solidFill>
                            <a:srgbClr val="000000"/>
                          </a:solidFill>
                          <a:latin typeface="Arial" panose="020B0604020202020204" pitchFamily="34" charset="0"/>
                          <a:cs typeface="Arial" panose="020B0604020202020204" pitchFamily="34" charset="0"/>
                        </a:rPr>
                        <a:t>59,154,489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1E1E1"/>
                    </a:solidFill>
                  </a:tcPr>
                </a:tc>
                <a:tc>
                  <a:txBody>
                    <a:bodyPr/>
                    <a:lstStyle/>
                    <a:p>
                      <a:pPr algn="ctr"/>
                      <a:r>
                        <a:rPr lang="en-IN" dirty="0">
                          <a:solidFill>
                            <a:srgbClr val="000000"/>
                          </a:solidFill>
                          <a:latin typeface="Arial" panose="020B0604020202020204" pitchFamily="34" charset="0"/>
                          <a:cs typeface="Arial" panose="020B0604020202020204" pitchFamily="34" charset="0"/>
                        </a:rPr>
                        <a:t>23.3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1E1E1"/>
                    </a:solidFill>
                  </a:tcPr>
                </a:tc>
                <a:extLst>
                  <a:ext uri="{0D108BD9-81ED-4DB2-BD59-A6C34878D82A}">
                    <a16:rowId xmlns:a16="http://schemas.microsoft.com/office/drawing/2014/main" val="279064231"/>
                  </a:ext>
                </a:extLst>
              </a:tr>
              <a:tr h="370840">
                <a:tc>
                  <a:txBody>
                    <a:bodyPr/>
                    <a:lstStyle/>
                    <a:p>
                      <a:r>
                        <a:rPr lang="en-IN" dirty="0">
                          <a:solidFill>
                            <a:srgbClr val="000000"/>
                          </a:solidFill>
                          <a:latin typeface="Arial" panose="020B0604020202020204" pitchFamily="34" charset="0"/>
                          <a:cs typeface="Arial" panose="020B0604020202020204" pitchFamily="34" charset="0"/>
                        </a:rPr>
                        <a:t>Other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1E1E1"/>
                    </a:solidFill>
                  </a:tcPr>
                </a:tc>
                <a:tc>
                  <a:txBody>
                    <a:bodyPr/>
                    <a:lstStyle/>
                    <a:p>
                      <a:pPr algn="ctr"/>
                      <a:r>
                        <a:rPr lang="en-IN" u="sng" dirty="0">
                          <a:solidFill>
                            <a:srgbClr val="000000"/>
                          </a:solidFill>
                          <a:latin typeface="Arial" panose="020B0604020202020204" pitchFamily="34" charset="0"/>
                          <a:cs typeface="Arial" panose="020B0604020202020204" pitchFamily="34" charset="0"/>
                        </a:rPr>
                        <a:t>8,631,985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1E1E1"/>
                    </a:solidFill>
                  </a:tcPr>
                </a:tc>
                <a:tc>
                  <a:txBody>
                    <a:bodyPr/>
                    <a:lstStyle/>
                    <a:p>
                      <a:pPr algn="ctr"/>
                      <a:r>
                        <a:rPr lang="en-IN" u="sng" dirty="0">
                          <a:solidFill>
                            <a:srgbClr val="000000"/>
                          </a:solidFill>
                          <a:latin typeface="Arial" panose="020B0604020202020204" pitchFamily="34" charset="0"/>
                          <a:cs typeface="Arial" panose="020B0604020202020204" pitchFamily="34" charset="0"/>
                        </a:rPr>
                        <a:t>3.4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1E1E1"/>
                    </a:solidFill>
                  </a:tcPr>
                </a:tc>
                <a:extLst>
                  <a:ext uri="{0D108BD9-81ED-4DB2-BD59-A6C34878D82A}">
                    <a16:rowId xmlns:a16="http://schemas.microsoft.com/office/drawing/2014/main" val="2877310322"/>
                  </a:ext>
                </a:extLst>
              </a:tr>
              <a:tr h="370840">
                <a:tc>
                  <a:txBody>
                    <a:bodyPr/>
                    <a:lstStyle/>
                    <a:p>
                      <a:endParaRPr lang="en-IN" dirty="0">
                        <a:solidFill>
                          <a:srgbClr val="000000"/>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ap="flat" cmpd="sng" algn="ctr">
                      <a:solidFill>
                        <a:srgbClr val="004A78"/>
                      </a:solidFill>
                      <a:prstDash val="solid"/>
                      <a:round/>
                      <a:headEnd type="none" w="med" len="med"/>
                      <a:tailEnd type="none" w="med" len="med"/>
                    </a:lnB>
                    <a:lnTlToBr w="12700" cmpd="sng">
                      <a:noFill/>
                      <a:prstDash val="solid"/>
                    </a:lnTlToBr>
                    <a:lnBlToTr w="12700" cmpd="sng">
                      <a:noFill/>
                      <a:prstDash val="solid"/>
                    </a:lnBlToTr>
                    <a:solidFill>
                      <a:srgbClr val="E1E1E1"/>
                    </a:solidFill>
                  </a:tcPr>
                </a:tc>
                <a:tc>
                  <a:txBody>
                    <a:bodyPr/>
                    <a:lstStyle/>
                    <a:p>
                      <a:pPr algn="ctr"/>
                      <a:r>
                        <a:rPr lang="en-IN" i="1" dirty="0">
                          <a:solidFill>
                            <a:srgbClr val="000000"/>
                          </a:solidFill>
                          <a:latin typeface="Arial" panose="020B0604020202020204" pitchFamily="34" charset="0"/>
                          <a:cs typeface="Arial" panose="020B0604020202020204" pitchFamily="34" charset="0"/>
                        </a:rPr>
                        <a:t>N</a:t>
                      </a:r>
                      <a:r>
                        <a:rPr lang="en-IN" dirty="0">
                          <a:solidFill>
                            <a:srgbClr val="000000"/>
                          </a:solidFill>
                          <a:latin typeface="Arial" panose="020B0604020202020204" pitchFamily="34" charset="0"/>
                          <a:cs typeface="Arial" panose="020B0604020202020204" pitchFamily="34" charset="0"/>
                        </a:rPr>
                        <a:t> = 253,881,927</a:t>
                      </a:r>
                    </a:p>
                  </a:txBody>
                  <a:tcPr>
                    <a:lnL w="12700" cmpd="sng">
                      <a:noFill/>
                    </a:lnL>
                    <a:lnR w="12700" cmpd="sng">
                      <a:noFill/>
                    </a:lnR>
                    <a:lnT w="12700" cmpd="sng">
                      <a:noFill/>
                    </a:lnT>
                    <a:lnB w="12700" cap="flat" cmpd="sng" algn="ctr">
                      <a:solidFill>
                        <a:srgbClr val="004A78"/>
                      </a:solidFill>
                      <a:prstDash val="solid"/>
                      <a:round/>
                      <a:headEnd type="none" w="med" len="med"/>
                      <a:tailEnd type="none" w="med" len="med"/>
                    </a:lnB>
                    <a:lnTlToBr w="12700" cmpd="sng">
                      <a:noFill/>
                      <a:prstDash val="solid"/>
                    </a:lnTlToBr>
                    <a:lnBlToTr w="12700" cmpd="sng">
                      <a:noFill/>
                      <a:prstDash val="solid"/>
                    </a:lnBlToTr>
                    <a:solidFill>
                      <a:srgbClr val="E1E1E1"/>
                    </a:solidFill>
                  </a:tcPr>
                </a:tc>
                <a:tc>
                  <a:txBody>
                    <a:bodyPr/>
                    <a:lstStyle/>
                    <a:p>
                      <a:pPr algn="ctr"/>
                      <a:r>
                        <a:rPr lang="en-IN" dirty="0">
                          <a:solidFill>
                            <a:srgbClr val="000000"/>
                          </a:solidFill>
                          <a:latin typeface="Arial" panose="020B0604020202020204" pitchFamily="34" charset="0"/>
                          <a:cs typeface="Arial" panose="020B0604020202020204" pitchFamily="34" charset="0"/>
                        </a:rPr>
                        <a:t>100.0%</a:t>
                      </a:r>
                    </a:p>
                  </a:txBody>
                  <a:tcPr>
                    <a:lnL w="12700" cmpd="sng">
                      <a:noFill/>
                    </a:lnL>
                    <a:lnR w="12700" cmpd="sng">
                      <a:noFill/>
                    </a:lnR>
                    <a:lnT w="12700" cmpd="sng">
                      <a:noFill/>
                    </a:lnT>
                    <a:lnB w="12700" cap="flat" cmpd="sng" algn="ctr">
                      <a:solidFill>
                        <a:srgbClr val="004A78"/>
                      </a:solidFill>
                      <a:prstDash val="solid"/>
                      <a:round/>
                      <a:headEnd type="none" w="med" len="med"/>
                      <a:tailEnd type="none" w="med" len="med"/>
                    </a:lnB>
                    <a:lnTlToBr w="12700" cmpd="sng">
                      <a:noFill/>
                      <a:prstDash val="solid"/>
                    </a:lnTlToBr>
                    <a:lnBlToTr w="12700" cmpd="sng">
                      <a:noFill/>
                      <a:prstDash val="solid"/>
                    </a:lnBlToTr>
                    <a:solidFill>
                      <a:srgbClr val="E1E1E1"/>
                    </a:solidFill>
                  </a:tcPr>
                </a:tc>
                <a:extLst>
                  <a:ext uri="{0D108BD9-81ED-4DB2-BD59-A6C34878D82A}">
                    <a16:rowId xmlns:a16="http://schemas.microsoft.com/office/drawing/2014/main" val="1100086725"/>
                  </a:ext>
                </a:extLst>
              </a:tr>
            </a:tbl>
          </a:graphicData>
        </a:graphic>
      </p:graphicFrame>
    </p:spTree>
    <p:extLst>
      <p:ext uri="{BB962C8B-B14F-4D97-AF65-F5344CB8AC3E}">
        <p14:creationId xmlns:p14="http://schemas.microsoft.com/office/powerpoint/2010/main" val="34516543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kumimoji="1" lang="en-US" sz="3200" kern="0" dirty="0"/>
              <a:t>Percentages and Proportions: Three Examples </a:t>
            </a:r>
            <a:r>
              <a:rPr lang="en-US" altLang="en-US" sz="3200" dirty="0"/>
              <a:t>(2 of 3)</a:t>
            </a:r>
            <a:endParaRPr kumimoji="1" lang="en-US" sz="3200" kern="0" dirty="0"/>
          </a:p>
        </p:txBody>
      </p:sp>
      <p:sp>
        <p:nvSpPr>
          <p:cNvPr id="9" name="Text Placeholder 2"/>
          <p:cNvSpPr>
            <a:spLocks noGrp="1"/>
          </p:cNvSpPr>
          <p:nvPr>
            <p:ph type="body" sz="quarter" idx="17"/>
          </p:nvPr>
        </p:nvSpPr>
        <p:spPr>
          <a:xfrm>
            <a:off x="743576" y="1760220"/>
            <a:ext cx="9418320" cy="457200"/>
          </a:xfrm>
        </p:spPr>
        <p:txBody>
          <a:bodyPr/>
          <a:lstStyle/>
          <a:p>
            <a:pPr marL="0" indent="0" algn="ctr">
              <a:buNone/>
            </a:pPr>
            <a:r>
              <a:rPr lang="en-US" sz="2200" b="1" dirty="0"/>
              <a:t>Declared Major Fields on Two College Campuses </a:t>
            </a:r>
            <a:r>
              <a:rPr lang="en-IN" sz="2200" b="1" dirty="0"/>
              <a:t>(fictitious data)</a:t>
            </a:r>
            <a:endParaRPr lang="en-US" sz="2200" b="1" dirty="0"/>
          </a:p>
        </p:txBody>
      </p:sp>
      <p:graphicFrame>
        <p:nvGraphicFramePr>
          <p:cNvPr id="7" name="Table 3">
            <a:extLst>
              <a:ext uri="{FF2B5EF4-FFF2-40B4-BE49-F238E27FC236}">
                <a16:creationId xmlns:a16="http://schemas.microsoft.com/office/drawing/2014/main" id="{65037FE2-066B-4E26-85D5-EC46BA8B6197}"/>
              </a:ext>
            </a:extLst>
          </p:cNvPr>
          <p:cNvGraphicFramePr>
            <a:graphicFrameLocks noGrp="1"/>
          </p:cNvGraphicFramePr>
          <p:nvPr>
            <p:ph type="tbl" sz="quarter" idx="10"/>
            <p:extLst>
              <p:ext uri="{D42A27DB-BD31-4B8C-83A1-F6EECF244321}">
                <p14:modId xmlns:p14="http://schemas.microsoft.com/office/powerpoint/2010/main" val="115448863"/>
              </p:ext>
            </p:extLst>
          </p:nvPr>
        </p:nvGraphicFramePr>
        <p:xfrm>
          <a:off x="1895475" y="2521585"/>
          <a:ext cx="8127999" cy="222504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3747656174"/>
                    </a:ext>
                  </a:extLst>
                </a:gridCol>
                <a:gridCol w="2709333">
                  <a:extLst>
                    <a:ext uri="{9D8B030D-6E8A-4147-A177-3AD203B41FA5}">
                      <a16:colId xmlns:a16="http://schemas.microsoft.com/office/drawing/2014/main" val="2757159267"/>
                    </a:ext>
                  </a:extLst>
                </a:gridCol>
                <a:gridCol w="2709333">
                  <a:extLst>
                    <a:ext uri="{9D8B030D-6E8A-4147-A177-3AD203B41FA5}">
                      <a16:colId xmlns:a16="http://schemas.microsoft.com/office/drawing/2014/main" val="2490371897"/>
                    </a:ext>
                  </a:extLst>
                </a:gridCol>
              </a:tblGrid>
              <a:tr h="390812">
                <a:tc>
                  <a:txBody>
                    <a:bodyPr/>
                    <a:lstStyle/>
                    <a:p>
                      <a:pPr algn="l"/>
                      <a:r>
                        <a:rPr lang="en-US" sz="2000" dirty="0">
                          <a:solidFill>
                            <a:srgbClr val="000000"/>
                          </a:solidFill>
                          <a:latin typeface="Arial" panose="020B0604020202020204" pitchFamily="34" charset="0"/>
                          <a:cs typeface="Arial" panose="020B0604020202020204" pitchFamily="34" charset="0"/>
                        </a:rPr>
                        <a:t>Major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tc>
                  <a:txBody>
                    <a:bodyPr/>
                    <a:lstStyle/>
                    <a:p>
                      <a:pPr algn="ctr"/>
                      <a:r>
                        <a:rPr lang="en-US" sz="2000" dirty="0">
                          <a:solidFill>
                            <a:srgbClr val="000000"/>
                          </a:solidFill>
                          <a:latin typeface="Arial" panose="020B0604020202020204" pitchFamily="34" charset="0"/>
                          <a:cs typeface="Arial" panose="020B0604020202020204" pitchFamily="34" charset="0"/>
                        </a:rPr>
                        <a:t>College</a:t>
                      </a:r>
                      <a:r>
                        <a:rPr lang="en-US" sz="2000" baseline="0" dirty="0">
                          <a:solidFill>
                            <a:srgbClr val="000000"/>
                          </a:solidFill>
                          <a:latin typeface="Arial" panose="020B0604020202020204" pitchFamily="34" charset="0"/>
                          <a:cs typeface="Arial" panose="020B0604020202020204" pitchFamily="34" charset="0"/>
                        </a:rPr>
                        <a:t> A</a:t>
                      </a:r>
                      <a:endParaRPr lang="en-US" sz="2000" dirty="0">
                        <a:solidFill>
                          <a:srgbClr val="000000"/>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tc>
                  <a:txBody>
                    <a:bodyPr/>
                    <a:lstStyle/>
                    <a:p>
                      <a:pPr algn="ctr"/>
                      <a:r>
                        <a:rPr lang="en-US" sz="2000" dirty="0">
                          <a:solidFill>
                            <a:srgbClr val="000000"/>
                          </a:solidFill>
                          <a:latin typeface="Arial" panose="020B0604020202020204" pitchFamily="34" charset="0"/>
                          <a:cs typeface="Arial" panose="020B0604020202020204" pitchFamily="34" charset="0"/>
                        </a:rPr>
                        <a:t>College B</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extLst>
                  <a:ext uri="{0D108BD9-81ED-4DB2-BD59-A6C34878D82A}">
                    <a16:rowId xmlns:a16="http://schemas.microsoft.com/office/drawing/2014/main" val="2433325819"/>
                  </a:ext>
                </a:extLst>
              </a:tr>
              <a:tr h="360750">
                <a:tc>
                  <a:txBody>
                    <a:bodyPr/>
                    <a:lstStyle/>
                    <a:p>
                      <a:pPr algn="l"/>
                      <a:r>
                        <a:rPr lang="en-US" dirty="0">
                          <a:solidFill>
                            <a:srgbClr val="000000"/>
                          </a:solidFill>
                          <a:latin typeface="Arial" panose="020B0604020202020204" pitchFamily="34" charset="0"/>
                          <a:cs typeface="Arial" panose="020B0604020202020204" pitchFamily="34" charset="0"/>
                        </a:rPr>
                        <a:t>Business</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103</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3120</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908080939"/>
                  </a:ext>
                </a:extLst>
              </a:tr>
              <a:tr h="360750">
                <a:tc>
                  <a:txBody>
                    <a:bodyPr/>
                    <a:lstStyle/>
                    <a:p>
                      <a:pPr algn="l"/>
                      <a:r>
                        <a:rPr lang="en-US" dirty="0">
                          <a:solidFill>
                            <a:srgbClr val="000000"/>
                          </a:solidFill>
                          <a:latin typeface="Arial" panose="020B0604020202020204" pitchFamily="34" charset="0"/>
                          <a:cs typeface="Arial" panose="020B0604020202020204" pitchFamily="34" charset="0"/>
                        </a:rPr>
                        <a:t>Natural sciences</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82</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2799</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3578411590"/>
                  </a:ext>
                </a:extLst>
              </a:tr>
              <a:tr h="360750">
                <a:tc>
                  <a:txBody>
                    <a:bodyPr/>
                    <a:lstStyle/>
                    <a:p>
                      <a:pPr algn="l"/>
                      <a:r>
                        <a:rPr lang="en-US" dirty="0">
                          <a:solidFill>
                            <a:srgbClr val="000000"/>
                          </a:solidFill>
                          <a:latin typeface="Arial" panose="020B0604020202020204" pitchFamily="34" charset="0"/>
                          <a:cs typeface="Arial" panose="020B0604020202020204" pitchFamily="34" charset="0"/>
                        </a:rPr>
                        <a:t>Social sciences</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137</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1884</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1596169717"/>
                  </a:ext>
                </a:extLst>
              </a:tr>
              <a:tr h="360750">
                <a:tc>
                  <a:txBody>
                    <a:bodyPr/>
                    <a:lstStyle/>
                    <a:p>
                      <a:pPr algn="l"/>
                      <a:r>
                        <a:rPr lang="en-US" dirty="0">
                          <a:solidFill>
                            <a:srgbClr val="000000"/>
                          </a:solidFill>
                          <a:latin typeface="Arial" panose="020B0604020202020204" pitchFamily="34" charset="0"/>
                          <a:cs typeface="Arial" panose="020B0604020202020204" pitchFamily="34" charset="0"/>
                        </a:rPr>
                        <a:t>Humanities</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i="0" u="sng" dirty="0">
                          <a:solidFill>
                            <a:srgbClr val="000000"/>
                          </a:solidFill>
                          <a:latin typeface="Arial" panose="020B0604020202020204" pitchFamily="34" charset="0"/>
                          <a:cs typeface="Arial" panose="020B0604020202020204" pitchFamily="34" charset="0"/>
                        </a:rPr>
                        <a:t>93</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i="0" u="sng" dirty="0">
                          <a:solidFill>
                            <a:srgbClr val="000000"/>
                          </a:solidFill>
                          <a:latin typeface="Arial" panose="020B0604020202020204" pitchFamily="34" charset="0"/>
                          <a:cs typeface="Arial" panose="020B0604020202020204" pitchFamily="34" charset="0"/>
                        </a:rPr>
                        <a:t>2176</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3624128851"/>
                  </a:ext>
                </a:extLst>
              </a:tr>
              <a:tr h="360750">
                <a:tc>
                  <a:txBody>
                    <a:bodyPr/>
                    <a:lstStyle/>
                    <a:p>
                      <a:pPr algn="l"/>
                      <a:endParaRPr lang="en-US"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tc>
                  <a:txBody>
                    <a:bodyPr/>
                    <a:lstStyle/>
                    <a:p>
                      <a:pPr algn="ctr"/>
                      <a:r>
                        <a:rPr lang="en-US" i="1" u="none" dirty="0">
                          <a:solidFill>
                            <a:srgbClr val="000000"/>
                          </a:solidFill>
                          <a:latin typeface="Arial" panose="020B0604020202020204" pitchFamily="34" charset="0"/>
                          <a:cs typeface="Arial" panose="020B0604020202020204" pitchFamily="34" charset="0"/>
                        </a:rPr>
                        <a:t>N = </a:t>
                      </a:r>
                      <a:r>
                        <a:rPr lang="en-US" i="0" u="none" dirty="0">
                          <a:solidFill>
                            <a:srgbClr val="000000"/>
                          </a:solidFill>
                          <a:latin typeface="Arial" panose="020B0604020202020204" pitchFamily="34" charset="0"/>
                          <a:cs typeface="Arial" panose="020B0604020202020204" pitchFamily="34" charset="0"/>
                        </a:rPr>
                        <a:t>415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i="1" u="none" dirty="0">
                          <a:solidFill>
                            <a:srgbClr val="000000"/>
                          </a:solidFill>
                          <a:latin typeface="Arial" panose="020B0604020202020204" pitchFamily="34" charset="0"/>
                          <a:cs typeface="Arial" panose="020B0604020202020204" pitchFamily="34" charset="0"/>
                        </a:rPr>
                        <a:t>N = </a:t>
                      </a:r>
                      <a:r>
                        <a:rPr lang="en-US" u="none" dirty="0">
                          <a:solidFill>
                            <a:srgbClr val="000000"/>
                          </a:solidFill>
                          <a:latin typeface="Arial" panose="020B0604020202020204" pitchFamily="34" charset="0"/>
                          <a:cs typeface="Arial" panose="020B0604020202020204" pitchFamily="34" charset="0"/>
                        </a:rPr>
                        <a:t>9979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extLst>
                  <a:ext uri="{0D108BD9-81ED-4DB2-BD59-A6C34878D82A}">
                    <a16:rowId xmlns:a16="http://schemas.microsoft.com/office/drawing/2014/main" val="1845186140"/>
                  </a:ext>
                </a:extLst>
              </a:tr>
            </a:tbl>
          </a:graphicData>
        </a:graphic>
      </p:graphicFrame>
    </p:spTree>
    <p:extLst>
      <p:ext uri="{BB962C8B-B14F-4D97-AF65-F5344CB8AC3E}">
        <p14:creationId xmlns:p14="http://schemas.microsoft.com/office/powerpoint/2010/main" val="39660190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kumimoji="1" lang="en-US" sz="3200" kern="0" dirty="0"/>
              <a:t>Percentages and Proportions: Three Examples </a:t>
            </a:r>
            <a:r>
              <a:rPr lang="en-US" altLang="en-US" sz="3200" dirty="0"/>
              <a:t>(3 of 3)</a:t>
            </a:r>
            <a:endParaRPr kumimoji="1" lang="en-US" sz="3200" kern="0" dirty="0"/>
          </a:p>
        </p:txBody>
      </p:sp>
      <p:sp>
        <p:nvSpPr>
          <p:cNvPr id="9" name="Text Placeholder 2"/>
          <p:cNvSpPr>
            <a:spLocks noGrp="1"/>
          </p:cNvSpPr>
          <p:nvPr>
            <p:ph type="body" sz="quarter" idx="17"/>
          </p:nvPr>
        </p:nvSpPr>
        <p:spPr>
          <a:xfrm>
            <a:off x="1478280" y="1638300"/>
            <a:ext cx="9235440" cy="457200"/>
          </a:xfrm>
        </p:spPr>
        <p:txBody>
          <a:bodyPr>
            <a:normAutofit/>
          </a:bodyPr>
          <a:lstStyle/>
          <a:p>
            <a:pPr marL="0" indent="0">
              <a:buNone/>
            </a:pPr>
            <a:r>
              <a:rPr lang="en-US" sz="2200" b="1" dirty="0"/>
              <a:t>Declared Major Fields on Two College Campuses </a:t>
            </a:r>
            <a:r>
              <a:rPr lang="en-IN" sz="2200" b="1" dirty="0"/>
              <a:t>(fictitious data)</a:t>
            </a:r>
            <a:endParaRPr lang="en-US" sz="2200" b="1" dirty="0"/>
          </a:p>
        </p:txBody>
      </p:sp>
      <p:graphicFrame>
        <p:nvGraphicFramePr>
          <p:cNvPr id="8" name="Table 3">
            <a:extLst>
              <a:ext uri="{FF2B5EF4-FFF2-40B4-BE49-F238E27FC236}">
                <a16:creationId xmlns:a16="http://schemas.microsoft.com/office/drawing/2014/main" id="{2BD4E635-FDA2-4884-AD6D-FCE2A05E4A6C}"/>
              </a:ext>
            </a:extLst>
          </p:cNvPr>
          <p:cNvGraphicFramePr>
            <a:graphicFrameLocks noGrp="1"/>
          </p:cNvGraphicFramePr>
          <p:nvPr>
            <p:ph type="tbl" sz="quarter" idx="10"/>
            <p:extLst>
              <p:ext uri="{D42A27DB-BD31-4B8C-83A1-F6EECF244321}">
                <p14:modId xmlns:p14="http://schemas.microsoft.com/office/powerpoint/2010/main" val="565841367"/>
              </p:ext>
            </p:extLst>
          </p:nvPr>
        </p:nvGraphicFramePr>
        <p:xfrm>
          <a:off x="1895475" y="2323465"/>
          <a:ext cx="8127999" cy="2657052"/>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3747656174"/>
                    </a:ext>
                  </a:extLst>
                </a:gridCol>
                <a:gridCol w="2709333">
                  <a:extLst>
                    <a:ext uri="{9D8B030D-6E8A-4147-A177-3AD203B41FA5}">
                      <a16:colId xmlns:a16="http://schemas.microsoft.com/office/drawing/2014/main" val="2757159267"/>
                    </a:ext>
                  </a:extLst>
                </a:gridCol>
                <a:gridCol w="2709333">
                  <a:extLst>
                    <a:ext uri="{9D8B030D-6E8A-4147-A177-3AD203B41FA5}">
                      <a16:colId xmlns:a16="http://schemas.microsoft.com/office/drawing/2014/main" val="2490371897"/>
                    </a:ext>
                  </a:extLst>
                </a:gridCol>
              </a:tblGrid>
              <a:tr h="386782">
                <a:tc>
                  <a:txBody>
                    <a:bodyPr/>
                    <a:lstStyle/>
                    <a:p>
                      <a:pPr algn="l"/>
                      <a:r>
                        <a:rPr lang="en-US" sz="2000" dirty="0">
                          <a:solidFill>
                            <a:srgbClr val="000000"/>
                          </a:solidFill>
                          <a:latin typeface="Arial" panose="020B0604020202020204" pitchFamily="34" charset="0"/>
                          <a:cs typeface="Arial" panose="020B0604020202020204" pitchFamily="34" charset="0"/>
                        </a:rPr>
                        <a:t>Major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tc>
                  <a:txBody>
                    <a:bodyPr/>
                    <a:lstStyle/>
                    <a:p>
                      <a:pPr algn="ctr"/>
                      <a:r>
                        <a:rPr lang="en-US" sz="2000" dirty="0">
                          <a:solidFill>
                            <a:srgbClr val="000000"/>
                          </a:solidFill>
                          <a:latin typeface="Arial" panose="020B0604020202020204" pitchFamily="34" charset="0"/>
                          <a:cs typeface="Arial" panose="020B0604020202020204" pitchFamily="34" charset="0"/>
                        </a:rPr>
                        <a:t>College</a:t>
                      </a:r>
                      <a:r>
                        <a:rPr lang="en-US" sz="2000" baseline="0" dirty="0">
                          <a:solidFill>
                            <a:srgbClr val="000000"/>
                          </a:solidFill>
                          <a:latin typeface="Arial" panose="020B0604020202020204" pitchFamily="34" charset="0"/>
                          <a:cs typeface="Arial" panose="020B0604020202020204" pitchFamily="34" charset="0"/>
                        </a:rPr>
                        <a:t> A</a:t>
                      </a:r>
                      <a:endParaRPr lang="en-US" sz="2000" dirty="0">
                        <a:solidFill>
                          <a:srgbClr val="000000"/>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tc>
                  <a:txBody>
                    <a:bodyPr/>
                    <a:lstStyle/>
                    <a:p>
                      <a:pPr algn="ctr"/>
                      <a:r>
                        <a:rPr lang="en-US" sz="2000" dirty="0">
                          <a:solidFill>
                            <a:srgbClr val="000000"/>
                          </a:solidFill>
                          <a:latin typeface="Arial" panose="020B0604020202020204" pitchFamily="34" charset="0"/>
                          <a:cs typeface="Arial" panose="020B0604020202020204" pitchFamily="34" charset="0"/>
                        </a:rPr>
                        <a:t>College B</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extLst>
                  <a:ext uri="{0D108BD9-81ED-4DB2-BD59-A6C34878D82A}">
                    <a16:rowId xmlns:a16="http://schemas.microsoft.com/office/drawing/2014/main" val="2433325819"/>
                  </a:ext>
                </a:extLst>
              </a:tr>
              <a:tr h="382323">
                <a:tc>
                  <a:txBody>
                    <a:bodyPr/>
                    <a:lstStyle/>
                    <a:p>
                      <a:pPr algn="l"/>
                      <a:r>
                        <a:rPr lang="en-US" dirty="0">
                          <a:solidFill>
                            <a:srgbClr val="000000"/>
                          </a:solidFill>
                          <a:latin typeface="Arial" panose="020B0604020202020204" pitchFamily="34" charset="0"/>
                          <a:cs typeface="Arial" panose="020B0604020202020204" pitchFamily="34" charset="0"/>
                        </a:rPr>
                        <a:t>Business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24.82 %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31.27 %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908080939"/>
                  </a:ext>
                </a:extLst>
              </a:tr>
              <a:tr h="382323">
                <a:tc>
                  <a:txBody>
                    <a:bodyPr/>
                    <a:lstStyle/>
                    <a:p>
                      <a:pPr algn="l"/>
                      <a:r>
                        <a:rPr lang="en-US" dirty="0">
                          <a:solidFill>
                            <a:srgbClr val="000000"/>
                          </a:solidFill>
                          <a:latin typeface="Arial" panose="020B0604020202020204" pitchFamily="34" charset="0"/>
                          <a:cs typeface="Arial" panose="020B0604020202020204" pitchFamily="34" charset="0"/>
                        </a:rPr>
                        <a:t>Natural sciences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Arial" panose="020B0604020202020204" pitchFamily="34" charset="0"/>
                          <a:cs typeface="Arial" panose="020B0604020202020204" pitchFamily="34" charset="0"/>
                        </a:rPr>
                        <a:t>19.76 %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28.05 %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3578411590"/>
                  </a:ext>
                </a:extLst>
              </a:tr>
              <a:tr h="382323">
                <a:tc>
                  <a:txBody>
                    <a:bodyPr/>
                    <a:lstStyle/>
                    <a:p>
                      <a:pPr algn="l"/>
                      <a:r>
                        <a:rPr lang="en-US" dirty="0">
                          <a:solidFill>
                            <a:srgbClr val="000000"/>
                          </a:solidFill>
                          <a:latin typeface="Arial" panose="020B0604020202020204" pitchFamily="34" charset="0"/>
                          <a:cs typeface="Arial" panose="020B0604020202020204" pitchFamily="34" charset="0"/>
                        </a:rPr>
                        <a:t>Social sciences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Arial" panose="020B0604020202020204" pitchFamily="34" charset="0"/>
                          <a:cs typeface="Arial" panose="020B0604020202020204" pitchFamily="34" charset="0"/>
                        </a:rPr>
                        <a:t>33.01 %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18.88 %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1596169717"/>
                  </a:ext>
                </a:extLst>
              </a:tr>
              <a:tr h="353363">
                <a:tc>
                  <a:txBody>
                    <a:bodyPr/>
                    <a:lstStyle/>
                    <a:p>
                      <a:pPr algn="l"/>
                      <a:r>
                        <a:rPr lang="en-US" dirty="0">
                          <a:solidFill>
                            <a:srgbClr val="000000"/>
                          </a:solidFill>
                          <a:latin typeface="Arial" panose="020B0604020202020204" pitchFamily="34" charset="0"/>
                          <a:cs typeface="Arial" panose="020B0604020202020204" pitchFamily="34" charset="0"/>
                        </a:rPr>
                        <a:t>Humanities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i="0" u="sng" dirty="0">
                          <a:solidFill>
                            <a:srgbClr val="000000"/>
                          </a:solidFill>
                          <a:latin typeface="Arial" panose="020B0604020202020204" pitchFamily="34" charset="0"/>
                          <a:cs typeface="Arial" panose="020B0604020202020204" pitchFamily="34" charset="0"/>
                        </a:rPr>
                        <a:t>22.41 </a:t>
                      </a:r>
                      <a:r>
                        <a:rPr lang="en-US" i="0" dirty="0">
                          <a:solidFill>
                            <a:srgbClr val="000000"/>
                          </a:solidFill>
                          <a:latin typeface="Arial" panose="020B0604020202020204" pitchFamily="34" charset="0"/>
                          <a:cs typeface="Arial" panose="020B0604020202020204" pitchFamily="34" charset="0"/>
                        </a:rPr>
                        <a:t>%</a:t>
                      </a:r>
                      <a:endParaRPr lang="en-US" i="0" u="sng"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u="none" dirty="0">
                          <a:solidFill>
                            <a:srgbClr val="000000"/>
                          </a:solidFill>
                          <a:latin typeface="Arial" panose="020B0604020202020204" pitchFamily="34" charset="0"/>
                          <a:cs typeface="Arial" panose="020B0604020202020204" pitchFamily="34" charset="0"/>
                        </a:rPr>
                        <a:t> </a:t>
                      </a:r>
                      <a:r>
                        <a:rPr lang="en-US" u="sng" dirty="0">
                          <a:solidFill>
                            <a:srgbClr val="000000"/>
                          </a:solidFill>
                          <a:latin typeface="Arial" panose="020B0604020202020204" pitchFamily="34" charset="0"/>
                          <a:cs typeface="Arial" panose="020B0604020202020204" pitchFamily="34" charset="0"/>
                        </a:rPr>
                        <a:t>21.81 </a:t>
                      </a:r>
                      <a:r>
                        <a:rPr lang="en-US" dirty="0">
                          <a:solidFill>
                            <a:srgbClr val="000000"/>
                          </a:solidFill>
                          <a:latin typeface="Arial" panose="020B0604020202020204" pitchFamily="34" charset="0"/>
                          <a:cs typeface="Arial" panose="020B0604020202020204" pitchFamily="34" charset="0"/>
                        </a:rPr>
                        <a:t>%</a:t>
                      </a:r>
                      <a:endParaRPr lang="en-US" u="sng"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3624128851"/>
                  </a:ext>
                </a:extLst>
              </a:tr>
              <a:tr h="382323">
                <a:tc>
                  <a:txBody>
                    <a:bodyPr/>
                    <a:lstStyle/>
                    <a:p>
                      <a:pPr algn="ctr"/>
                      <a:endParaRPr lang="en-US"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i="0" u="none" dirty="0">
                          <a:solidFill>
                            <a:srgbClr val="000000"/>
                          </a:solidFill>
                          <a:latin typeface="Arial" panose="020B0604020202020204" pitchFamily="34" charset="0"/>
                          <a:cs typeface="Arial" panose="020B0604020202020204" pitchFamily="34" charset="0"/>
                        </a:rPr>
                        <a:t>100.00 </a:t>
                      </a:r>
                      <a:r>
                        <a:rPr lang="en-US" dirty="0">
                          <a:solidFill>
                            <a:srgbClr val="000000"/>
                          </a:solidFill>
                          <a:latin typeface="Arial" panose="020B0604020202020204" pitchFamily="34" charset="0"/>
                          <a:cs typeface="Arial" panose="020B0604020202020204" pitchFamily="34" charset="0"/>
                        </a:rPr>
                        <a:t>%</a:t>
                      </a:r>
                      <a:endParaRPr lang="en-US" i="0" u="none"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u="none" dirty="0">
                          <a:solidFill>
                            <a:srgbClr val="000000"/>
                          </a:solidFill>
                          <a:latin typeface="Arial" panose="020B0604020202020204" pitchFamily="34" charset="0"/>
                          <a:cs typeface="Arial" panose="020B0604020202020204" pitchFamily="34" charset="0"/>
                        </a:rPr>
                        <a:t>100.00 </a:t>
                      </a:r>
                      <a:r>
                        <a:rPr lang="en-US" dirty="0">
                          <a:solidFill>
                            <a:srgbClr val="000000"/>
                          </a:solidFill>
                          <a:latin typeface="Arial" panose="020B0604020202020204" pitchFamily="34" charset="0"/>
                          <a:cs typeface="Arial" panose="020B0604020202020204" pitchFamily="34" charset="0"/>
                        </a:rPr>
                        <a:t>%</a:t>
                      </a:r>
                      <a:endParaRPr lang="en-US" u="none"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1668049847"/>
                  </a:ext>
                </a:extLst>
              </a:tr>
              <a:tr h="274320">
                <a:tc>
                  <a:txBody>
                    <a:bodyPr/>
                    <a:lstStyle/>
                    <a:p>
                      <a:pPr algn="ctr"/>
                      <a:endParaRPr lang="en-US"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i="0" u="none" dirty="0">
                          <a:solidFill>
                            <a:srgbClr val="000000"/>
                          </a:solidFill>
                          <a:latin typeface="Arial" panose="020B0604020202020204" pitchFamily="34" charset="0"/>
                          <a:cs typeface="Arial" panose="020B0604020202020204" pitchFamily="34" charset="0"/>
                        </a:rPr>
                        <a:t>(415)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u="none" dirty="0">
                          <a:solidFill>
                            <a:srgbClr val="000000"/>
                          </a:solidFill>
                          <a:latin typeface="Arial" panose="020B0604020202020204" pitchFamily="34" charset="0"/>
                          <a:cs typeface="Arial" panose="020B0604020202020204" pitchFamily="34" charset="0"/>
                        </a:rPr>
                        <a:t>(9979)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extLst>
                  <a:ext uri="{0D108BD9-81ED-4DB2-BD59-A6C34878D82A}">
                    <a16:rowId xmlns:a16="http://schemas.microsoft.com/office/drawing/2014/main" val="2266257193"/>
                  </a:ext>
                </a:extLst>
              </a:tr>
            </a:tbl>
          </a:graphicData>
        </a:graphic>
      </p:graphicFrame>
    </p:spTree>
    <p:extLst>
      <p:ext uri="{BB962C8B-B14F-4D97-AF65-F5344CB8AC3E}">
        <p14:creationId xmlns:p14="http://schemas.microsoft.com/office/powerpoint/2010/main" val="21454734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4"/>
            <a:ext cx="10972800" cy="731520"/>
          </a:xfrm>
        </p:spPr>
        <p:txBody>
          <a:bodyPr/>
          <a:lstStyle/>
          <a:p>
            <a:r>
              <a:rPr lang="en-US" altLang="en-US" dirty="0"/>
              <a:t>Percentages and Proportions: Calculation Examples</a:t>
            </a:r>
            <a:endParaRPr lang="en-US" dirty="0"/>
          </a:p>
        </p:txBody>
      </p:sp>
      <p:sp>
        <p:nvSpPr>
          <p:cNvPr id="3" name="Text Placeholder 2"/>
          <p:cNvSpPr>
            <a:spLocks noGrp="1"/>
          </p:cNvSpPr>
          <p:nvPr>
            <p:ph type="body" sz="quarter" idx="17"/>
          </p:nvPr>
        </p:nvSpPr>
        <p:spPr>
          <a:xfrm>
            <a:off x="743576" y="1275230"/>
            <a:ext cx="10711543" cy="4663440"/>
          </a:xfrm>
        </p:spPr>
        <p:txBody>
          <a:bodyPr/>
          <a:lstStyle/>
          <a:p>
            <a:pPr marL="365760" indent="-365760">
              <a:lnSpc>
                <a:spcPct val="100000"/>
              </a:lnSpc>
              <a:spcBef>
                <a:spcPts val="800"/>
              </a:spcBef>
              <a:spcAft>
                <a:spcPts val="800"/>
              </a:spcAft>
            </a:pPr>
            <a:r>
              <a:rPr lang="en-US" altLang="en-US" sz="2400" dirty="0"/>
              <a:t>What % of social science majors are male?</a:t>
            </a:r>
          </a:p>
          <a:p>
            <a:pPr marL="822960" lvl="1" indent="-320040">
              <a:lnSpc>
                <a:spcPct val="100000"/>
              </a:lnSpc>
              <a:spcBef>
                <a:spcPts val="800"/>
              </a:spcBef>
              <a:spcAft>
                <a:spcPts val="800"/>
              </a:spcAft>
              <a:buClr>
                <a:srgbClr val="004A78"/>
              </a:buClr>
            </a:pPr>
            <a:r>
              <a:rPr lang="en-US" altLang="en-US" dirty="0"/>
              <a:t>of (whole) = all social science majors</a:t>
            </a:r>
          </a:p>
          <a:p>
            <a:pPr lvl="2">
              <a:lnSpc>
                <a:spcPct val="100000"/>
              </a:lnSpc>
              <a:spcBef>
                <a:spcPts val="800"/>
              </a:spcBef>
              <a:spcAft>
                <a:spcPts val="800"/>
              </a:spcAft>
            </a:pPr>
            <a:r>
              <a:rPr lang="en-US" altLang="en-US" sz="2400" dirty="0"/>
              <a:t> </a:t>
            </a:r>
            <a:r>
              <a:rPr lang="en-US" altLang="en-US" sz="1800" dirty="0"/>
              <a:t>97 + 132 = 229</a:t>
            </a:r>
            <a:endParaRPr lang="en-US" altLang="en-US" sz="2400" dirty="0"/>
          </a:p>
          <a:p>
            <a:pPr marL="822960" lvl="1" indent="-320040">
              <a:lnSpc>
                <a:spcPct val="100000"/>
              </a:lnSpc>
              <a:spcBef>
                <a:spcPts val="800"/>
              </a:spcBef>
              <a:spcAft>
                <a:spcPts val="800"/>
              </a:spcAft>
              <a:buClr>
                <a:srgbClr val="004A78"/>
              </a:buClr>
            </a:pPr>
            <a:r>
              <a:rPr lang="en-US" altLang="en-US" dirty="0"/>
              <a:t>is (part) = male social science majors</a:t>
            </a:r>
          </a:p>
          <a:p>
            <a:pPr lvl="2">
              <a:lnSpc>
                <a:spcPct val="100000"/>
              </a:lnSpc>
              <a:spcBef>
                <a:spcPts val="800"/>
              </a:spcBef>
              <a:spcAft>
                <a:spcPts val="800"/>
              </a:spcAft>
            </a:pPr>
            <a:r>
              <a:rPr lang="en-US" altLang="en-US" sz="1800" dirty="0"/>
              <a:t>97</a:t>
            </a:r>
          </a:p>
          <a:p>
            <a:pPr marL="822960" lvl="1" indent="-320040">
              <a:lnSpc>
                <a:spcPct val="100000"/>
              </a:lnSpc>
              <a:spcBef>
                <a:spcPts val="800"/>
              </a:spcBef>
              <a:spcAft>
                <a:spcPts val="800"/>
              </a:spcAft>
              <a:buClr>
                <a:srgbClr val="004A78"/>
              </a:buClr>
            </a:pPr>
            <a:r>
              <a:rPr lang="en-US" altLang="en-US" dirty="0"/>
              <a:t>(97/229) * 100 = (.4236) * 100 = 42.36%</a:t>
            </a:r>
          </a:p>
          <a:p>
            <a:pPr marL="822960" lvl="1" indent="-320040">
              <a:lnSpc>
                <a:spcPct val="100000"/>
              </a:lnSpc>
              <a:spcBef>
                <a:spcPts val="800"/>
              </a:spcBef>
              <a:spcAft>
                <a:spcPts val="800"/>
              </a:spcAft>
              <a:buClr>
                <a:srgbClr val="004A78"/>
              </a:buClr>
            </a:pPr>
            <a:r>
              <a:rPr lang="en-US" altLang="en-US" dirty="0"/>
              <a:t>42.36% of social science majors are male</a:t>
            </a:r>
          </a:p>
        </p:txBody>
      </p:sp>
    </p:spTree>
    <p:extLst>
      <p:ext uri="{BB962C8B-B14F-4D97-AF65-F5344CB8AC3E}">
        <p14:creationId xmlns:p14="http://schemas.microsoft.com/office/powerpoint/2010/main" val="35502270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Percentages &amp; Proportions: Guidelines</a:t>
            </a:r>
            <a:endParaRPr lang="en-US" dirty="0"/>
          </a:p>
        </p:txBody>
      </p:sp>
      <p:sp>
        <p:nvSpPr>
          <p:cNvPr id="3" name="Text Placeholder 2"/>
          <p:cNvSpPr>
            <a:spLocks noGrp="1"/>
          </p:cNvSpPr>
          <p:nvPr>
            <p:ph type="body" sz="quarter" idx="17"/>
          </p:nvPr>
        </p:nvSpPr>
        <p:spPr/>
        <p:txBody>
          <a:bodyPr>
            <a:normAutofit/>
          </a:bodyPr>
          <a:lstStyle/>
          <a:p>
            <a:pPr marL="457200" indent="-457200">
              <a:lnSpc>
                <a:spcPct val="100000"/>
              </a:lnSpc>
              <a:spcBef>
                <a:spcPts val="800"/>
              </a:spcBef>
              <a:spcAft>
                <a:spcPts val="800"/>
              </a:spcAft>
              <a:buFont typeface="Verdana" panose="020B0604030504040204" pitchFamily="34" charset="0"/>
              <a:buAutoNum type="arabicPeriod"/>
            </a:pPr>
            <a:r>
              <a:rPr lang="en-US" altLang="en-US" sz="2400" dirty="0"/>
              <a:t>With small number of cases (less than 20), report actual frequencies</a:t>
            </a:r>
          </a:p>
          <a:p>
            <a:pPr marL="457200" indent="-457200">
              <a:lnSpc>
                <a:spcPct val="100000"/>
              </a:lnSpc>
              <a:spcBef>
                <a:spcPts val="800"/>
              </a:spcBef>
              <a:spcAft>
                <a:spcPts val="800"/>
              </a:spcAft>
              <a:buFont typeface="Verdana" panose="020B0604030504040204" pitchFamily="34" charset="0"/>
              <a:buAutoNum type="arabicPeriod"/>
            </a:pPr>
            <a:r>
              <a:rPr lang="en-US" altLang="en-US" sz="2400" dirty="0"/>
              <a:t>Always report number of observations along with proportions and percentages</a:t>
            </a:r>
          </a:p>
          <a:p>
            <a:pPr marL="457200" indent="-457200">
              <a:lnSpc>
                <a:spcPct val="100000"/>
              </a:lnSpc>
              <a:spcBef>
                <a:spcPts val="800"/>
              </a:spcBef>
              <a:spcAft>
                <a:spcPts val="800"/>
              </a:spcAft>
              <a:buFont typeface="Verdana" panose="020B0604030504040204" pitchFamily="34" charset="0"/>
              <a:buAutoNum type="arabicPeriod"/>
            </a:pPr>
            <a:r>
              <a:rPr lang="en-US" altLang="en-US" sz="2400" dirty="0"/>
              <a:t>Can calculate percentages and proportions for variables at all levels of measurement</a:t>
            </a:r>
          </a:p>
        </p:txBody>
      </p:sp>
    </p:spTree>
    <p:extLst>
      <p:ext uri="{BB962C8B-B14F-4D97-AF65-F5344CB8AC3E}">
        <p14:creationId xmlns:p14="http://schemas.microsoft.com/office/powerpoint/2010/main" val="79919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Ratios</a:t>
            </a:r>
            <a:endParaRPr lang="en-US" dirty="0"/>
          </a:p>
        </p:txBody>
      </p:sp>
      <p:sp>
        <p:nvSpPr>
          <p:cNvPr id="3" name="Text Placeholder 2"/>
          <p:cNvSpPr>
            <a:spLocks noGrp="1"/>
          </p:cNvSpPr>
          <p:nvPr>
            <p:ph type="body" sz="quarter" idx="17"/>
          </p:nvPr>
        </p:nvSpPr>
        <p:spPr/>
        <p:txBody>
          <a:bodyPr>
            <a:normAutofit/>
          </a:bodyPr>
          <a:lstStyle/>
          <a:p>
            <a:pPr marL="365760" indent="-365760">
              <a:lnSpc>
                <a:spcPct val="100000"/>
              </a:lnSpc>
              <a:spcBef>
                <a:spcPts val="800"/>
              </a:spcBef>
              <a:spcAft>
                <a:spcPts val="800"/>
              </a:spcAft>
            </a:pPr>
            <a:r>
              <a:rPr lang="en-US" altLang="en-US" sz="2400" dirty="0"/>
              <a:t>Compare the relative sizes of categories</a:t>
            </a:r>
          </a:p>
          <a:p>
            <a:pPr marL="365760" indent="-365760">
              <a:lnSpc>
                <a:spcPct val="100000"/>
              </a:lnSpc>
              <a:spcBef>
                <a:spcPts val="800"/>
              </a:spcBef>
              <a:spcAft>
                <a:spcPts val="800"/>
              </a:spcAft>
            </a:pPr>
            <a:r>
              <a:rPr lang="en-US" altLang="en-US" sz="2400" dirty="0"/>
              <a:t>Compare </a:t>
            </a:r>
            <a:r>
              <a:rPr lang="en-US" altLang="en-US" sz="2400" b="1" i="1" dirty="0"/>
              <a:t>parts</a:t>
            </a:r>
            <a:r>
              <a:rPr lang="en-US" altLang="en-US" sz="2400" dirty="0"/>
              <a:t> to </a:t>
            </a:r>
            <a:r>
              <a:rPr lang="en-US" altLang="en-US" sz="2400" b="1" i="1" dirty="0"/>
              <a:t>parts</a:t>
            </a:r>
            <a:endParaRPr lang="en-US" altLang="en-US" sz="2400" dirty="0"/>
          </a:p>
          <a:p>
            <a:pPr marL="365760" indent="-365760">
              <a:lnSpc>
                <a:spcPct val="100000"/>
              </a:lnSpc>
              <a:spcBef>
                <a:spcPts val="800"/>
              </a:spcBef>
              <a:spcAft>
                <a:spcPts val="800"/>
              </a:spcAft>
            </a:pPr>
            <a:r>
              <a:rPr lang="en-US" altLang="en-US" sz="2400" dirty="0"/>
              <a:t>Ratio = f</a:t>
            </a:r>
            <a:r>
              <a:rPr lang="en-US" altLang="en-US" sz="2400" baseline="-25000" dirty="0"/>
              <a:t>1</a:t>
            </a:r>
            <a:r>
              <a:rPr lang="en-US" altLang="en-US" sz="2400" dirty="0"/>
              <a:t> / f</a:t>
            </a:r>
            <a:r>
              <a:rPr lang="en-US" altLang="en-US" sz="2400" baseline="-25000" dirty="0"/>
              <a:t>2</a:t>
            </a:r>
          </a:p>
          <a:p>
            <a:pPr marL="822960" lvl="1" indent="-320040">
              <a:lnSpc>
                <a:spcPct val="100000"/>
              </a:lnSpc>
              <a:spcBef>
                <a:spcPts val="800"/>
              </a:spcBef>
              <a:spcAft>
                <a:spcPts val="800"/>
              </a:spcAft>
              <a:buClr>
                <a:srgbClr val="004A78"/>
              </a:buClr>
            </a:pPr>
            <a:r>
              <a:rPr lang="en-US" altLang="en-US" dirty="0"/>
              <a:t>f</a:t>
            </a:r>
            <a:r>
              <a:rPr lang="en-US" altLang="en-US" baseline="-25000" dirty="0"/>
              <a:t>1</a:t>
            </a:r>
            <a:r>
              <a:rPr lang="en-US" altLang="en-US" dirty="0"/>
              <a:t> is the number of cases in first category</a:t>
            </a:r>
          </a:p>
          <a:p>
            <a:pPr marL="822960" lvl="1" indent="-320040">
              <a:lnSpc>
                <a:spcPct val="100000"/>
              </a:lnSpc>
              <a:spcBef>
                <a:spcPts val="800"/>
              </a:spcBef>
              <a:spcAft>
                <a:spcPts val="800"/>
              </a:spcAft>
              <a:buClr>
                <a:srgbClr val="004A78"/>
              </a:buClr>
            </a:pPr>
            <a:r>
              <a:rPr lang="en-US" altLang="en-US" dirty="0"/>
              <a:t>f</a:t>
            </a:r>
            <a:r>
              <a:rPr lang="en-US" altLang="en-US" baseline="-25000" dirty="0"/>
              <a:t>2</a:t>
            </a:r>
            <a:r>
              <a:rPr lang="en-US" altLang="en-US" dirty="0"/>
              <a:t> is the number of cases in second category</a:t>
            </a:r>
          </a:p>
        </p:txBody>
      </p:sp>
    </p:spTree>
    <p:extLst>
      <p:ext uri="{BB962C8B-B14F-4D97-AF65-F5344CB8AC3E}">
        <p14:creationId xmlns:p14="http://schemas.microsoft.com/office/powerpoint/2010/main" val="13818183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Ratios: Calculation Steps</a:t>
            </a:r>
            <a:endParaRPr lang="en-US" dirty="0"/>
          </a:p>
        </p:txBody>
      </p:sp>
      <p:sp>
        <p:nvSpPr>
          <p:cNvPr id="3" name="Text Placeholder 2"/>
          <p:cNvSpPr>
            <a:spLocks noGrp="1"/>
          </p:cNvSpPr>
          <p:nvPr>
            <p:ph type="body" sz="quarter" idx="17"/>
          </p:nvPr>
        </p:nvSpPr>
        <p:spPr/>
        <p:txBody>
          <a:bodyPr/>
          <a:lstStyle/>
          <a:p>
            <a:pPr marL="457200" indent="-457200">
              <a:spcBef>
                <a:spcPts val="800"/>
              </a:spcBef>
              <a:spcAft>
                <a:spcPts val="800"/>
              </a:spcAft>
              <a:buFont typeface="Times New Roman" panose="02020603050405020304" pitchFamily="18" charset="0"/>
              <a:buAutoNum type="arabicPeriod"/>
            </a:pPr>
            <a:r>
              <a:rPr lang="en-US" altLang="en-US" dirty="0"/>
              <a:t>Determine the values of </a:t>
            </a:r>
            <a:r>
              <a:rPr lang="en-US" altLang="en-US" b="1" i="1" dirty="0"/>
              <a:t>f</a:t>
            </a:r>
            <a:r>
              <a:rPr lang="en-US" altLang="en-US" b="1" i="1" baseline="-25000" dirty="0"/>
              <a:t>1</a:t>
            </a:r>
            <a:r>
              <a:rPr lang="en-US" altLang="en-US" dirty="0"/>
              <a:t> (the number of cases in category 1) and </a:t>
            </a:r>
            <a:r>
              <a:rPr lang="en-US" altLang="en-US" b="1" i="1" dirty="0"/>
              <a:t>f</a:t>
            </a:r>
            <a:r>
              <a:rPr lang="en-US" altLang="en-US" b="1" i="1" baseline="-25000" dirty="0"/>
              <a:t>2</a:t>
            </a:r>
            <a:r>
              <a:rPr lang="en-US" altLang="en-US" dirty="0"/>
              <a:t> (the number of cases in category 2)</a:t>
            </a:r>
          </a:p>
          <a:p>
            <a:pPr marL="457200" indent="-457200">
              <a:spcBef>
                <a:spcPts val="800"/>
              </a:spcBef>
              <a:spcAft>
                <a:spcPts val="800"/>
              </a:spcAft>
              <a:buFont typeface="Times New Roman" panose="02020603050405020304" pitchFamily="18" charset="0"/>
              <a:buAutoNum type="arabicPeriod"/>
            </a:pPr>
            <a:r>
              <a:rPr lang="en-US" altLang="en-US" dirty="0"/>
              <a:t>Divide </a:t>
            </a:r>
            <a:r>
              <a:rPr lang="en-US" altLang="en-US" b="1" i="1" dirty="0"/>
              <a:t>f</a:t>
            </a:r>
            <a:r>
              <a:rPr lang="en-US" altLang="en-US" b="1" i="1" baseline="-25000" dirty="0"/>
              <a:t>1</a:t>
            </a:r>
            <a:r>
              <a:rPr lang="en-US" altLang="en-US" dirty="0"/>
              <a:t> by </a:t>
            </a:r>
            <a:r>
              <a:rPr lang="en-US" altLang="en-US" b="1" i="1" dirty="0"/>
              <a:t>f</a:t>
            </a:r>
            <a:r>
              <a:rPr lang="en-US" altLang="en-US" b="1" i="1" baseline="-25000" dirty="0"/>
              <a:t>2</a:t>
            </a:r>
            <a:r>
              <a:rPr lang="en-US" altLang="en-US" dirty="0"/>
              <a:t> </a:t>
            </a:r>
          </a:p>
          <a:p>
            <a:pPr marL="457200" indent="-457200">
              <a:spcBef>
                <a:spcPts val="800"/>
              </a:spcBef>
              <a:spcAft>
                <a:spcPts val="800"/>
              </a:spcAft>
              <a:buFont typeface="Times New Roman" panose="02020603050405020304" pitchFamily="18" charset="0"/>
              <a:buAutoNum type="arabicPeriod"/>
            </a:pPr>
            <a:r>
              <a:rPr lang="en-US" altLang="en-US" dirty="0"/>
              <a:t>Multiply by a power of 10 (optional)</a:t>
            </a:r>
          </a:p>
        </p:txBody>
      </p:sp>
    </p:spTree>
    <p:extLst>
      <p:ext uri="{BB962C8B-B14F-4D97-AF65-F5344CB8AC3E}">
        <p14:creationId xmlns:p14="http://schemas.microsoft.com/office/powerpoint/2010/main" val="6127888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Ratios: Calculation Examples</a:t>
            </a:r>
            <a:endParaRPr lang="en-US" dirty="0"/>
          </a:p>
        </p:txBody>
      </p:sp>
      <p:sp>
        <p:nvSpPr>
          <p:cNvPr id="3" name="Text Placeholder 2"/>
          <p:cNvSpPr>
            <a:spLocks noGrp="1"/>
          </p:cNvSpPr>
          <p:nvPr>
            <p:ph type="body" sz="quarter" idx="17"/>
          </p:nvPr>
        </p:nvSpPr>
        <p:spPr/>
        <p:txBody>
          <a:bodyPr>
            <a:normAutofit/>
          </a:bodyPr>
          <a:lstStyle/>
          <a:p>
            <a:pPr marL="365760" indent="-365760">
              <a:spcBef>
                <a:spcPts val="800"/>
              </a:spcBef>
              <a:spcAft>
                <a:spcPts val="800"/>
              </a:spcAft>
            </a:pPr>
            <a:r>
              <a:rPr lang="en-US" altLang="en-US" dirty="0"/>
              <a:t>In a class of 23 females and 19 males, the ratio of males to females is:</a:t>
            </a:r>
          </a:p>
          <a:p>
            <a:pPr marL="822960" lvl="1" indent="-320040">
              <a:spcBef>
                <a:spcPts val="800"/>
              </a:spcBef>
              <a:spcAft>
                <a:spcPts val="800"/>
              </a:spcAft>
            </a:pPr>
            <a:r>
              <a:rPr lang="en-US" altLang="en-US" dirty="0"/>
              <a:t>19/23 = 0.83 </a:t>
            </a:r>
          </a:p>
          <a:p>
            <a:pPr marL="822960" lvl="1" indent="-320040">
              <a:spcBef>
                <a:spcPts val="800"/>
              </a:spcBef>
              <a:spcAft>
                <a:spcPts val="800"/>
              </a:spcAft>
            </a:pPr>
            <a:r>
              <a:rPr lang="en-US" altLang="en-US" dirty="0"/>
              <a:t>For every female, there are 0.83 males</a:t>
            </a:r>
          </a:p>
          <a:p>
            <a:pPr marL="365760" indent="-365760">
              <a:spcBef>
                <a:spcPts val="800"/>
              </a:spcBef>
              <a:spcAft>
                <a:spcPts val="800"/>
              </a:spcAft>
            </a:pPr>
            <a:r>
              <a:rPr lang="en-US" altLang="en-US" dirty="0"/>
              <a:t>In the same class, the ratio of females to males is:</a:t>
            </a:r>
          </a:p>
          <a:p>
            <a:pPr marL="822960" lvl="1" indent="-320040">
              <a:spcBef>
                <a:spcPts val="800"/>
              </a:spcBef>
              <a:spcAft>
                <a:spcPts val="800"/>
              </a:spcAft>
            </a:pPr>
            <a:r>
              <a:rPr lang="en-US" altLang="en-US" dirty="0"/>
              <a:t>23/19 = 1.21</a:t>
            </a:r>
          </a:p>
          <a:p>
            <a:pPr marL="822960" lvl="1" indent="-320040">
              <a:spcBef>
                <a:spcPts val="800"/>
              </a:spcBef>
              <a:spcAft>
                <a:spcPts val="800"/>
              </a:spcAft>
            </a:pPr>
            <a:r>
              <a:rPr lang="en-US" altLang="en-US" dirty="0"/>
              <a:t>For every male, there are 1.21 females</a:t>
            </a:r>
          </a:p>
        </p:txBody>
      </p:sp>
    </p:spTree>
    <p:extLst>
      <p:ext uri="{BB962C8B-B14F-4D97-AF65-F5344CB8AC3E}">
        <p14:creationId xmlns:p14="http://schemas.microsoft.com/office/powerpoint/2010/main" val="10974905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Rates (1 of 2)</a:t>
            </a:r>
            <a:endParaRPr lang="en-US" dirty="0"/>
          </a:p>
        </p:txBody>
      </p:sp>
      <p:sp>
        <p:nvSpPr>
          <p:cNvPr id="6" name="Text Placeholder 2"/>
          <p:cNvSpPr>
            <a:spLocks noGrp="1"/>
          </p:cNvSpPr>
          <p:nvPr>
            <p:ph type="body" sz="quarter" idx="17"/>
          </p:nvPr>
        </p:nvSpPr>
        <p:spPr>
          <a:xfrm>
            <a:off x="743576" y="1409700"/>
            <a:ext cx="10711543" cy="1294905"/>
          </a:xfrm>
        </p:spPr>
        <p:txBody>
          <a:bodyPr/>
          <a:lstStyle/>
          <a:p>
            <a:pPr marL="365760" indent="-365760"/>
            <a:r>
              <a:rPr lang="en-US" altLang="en-US" dirty="0"/>
              <a:t>Express the number of actual occurrences of an event (births, deaths, homicides) vs. the number of possible occurrences per some unit of time.</a:t>
            </a:r>
          </a:p>
          <a:p>
            <a:pPr marL="365760" indent="-365760"/>
            <a:r>
              <a:rPr lang="en-US" altLang="en-US" dirty="0"/>
              <a:t>Example: Crude death rate</a:t>
            </a:r>
          </a:p>
          <a:p>
            <a:pPr marL="365760" indent="-365760">
              <a:buNone/>
            </a:pPr>
            <a:endParaRPr lang="en-US" dirty="0"/>
          </a:p>
        </p:txBody>
      </p:sp>
      <p:graphicFrame>
        <p:nvGraphicFramePr>
          <p:cNvPr id="13" name="Object 3" descr="An equation reads, crude death rate equals (number of deaths over total population) times 1000.">
            <a:extLst>
              <a:ext uri="{FF2B5EF4-FFF2-40B4-BE49-F238E27FC236}">
                <a16:creationId xmlns:a16="http://schemas.microsoft.com/office/drawing/2014/main" id="{069EA034-EF4E-486E-9EF6-4A824E26617A}"/>
              </a:ext>
            </a:extLst>
          </p:cNvPr>
          <p:cNvGraphicFramePr>
            <a:graphicFrameLocks noGrp="1" noChangeAspect="1"/>
          </p:cNvGraphicFramePr>
          <p:nvPr>
            <p:ph type="pic" sz="quarter" idx="10"/>
            <p:extLst>
              <p:ext uri="{D42A27DB-BD31-4B8C-83A1-F6EECF244321}">
                <p14:modId xmlns:p14="http://schemas.microsoft.com/office/powerpoint/2010/main" val="3137701875"/>
              </p:ext>
            </p:extLst>
          </p:nvPr>
        </p:nvGraphicFramePr>
        <p:xfrm>
          <a:off x="2845117" y="3595628"/>
          <a:ext cx="5499000" cy="787320"/>
        </p:xfrm>
        <a:graphic>
          <a:graphicData uri="http://schemas.openxmlformats.org/presentationml/2006/ole">
            <mc:AlternateContent xmlns:mc="http://schemas.openxmlformats.org/markup-compatibility/2006">
              <mc:Choice xmlns:v="urn:schemas-microsoft-com:vml" Requires="v">
                <p:oleObj spid="_x0000_s2183" name="Equation" r:id="rId3" imgW="5499000" imgH="787320" progId="Equation.DSMT4">
                  <p:embed/>
                </p:oleObj>
              </mc:Choice>
              <mc:Fallback>
                <p:oleObj name="Equation" r:id="rId3" imgW="5499000" imgH="787320" progId="Equation.DSMT4">
                  <p:embed/>
                  <p:pic>
                    <p:nvPicPr>
                      <p:cNvPr id="12" name="Object 11">
                        <a:extLst>
                          <a:ext uri="{FF2B5EF4-FFF2-40B4-BE49-F238E27FC236}">
                            <a16:creationId xmlns:a16="http://schemas.microsoft.com/office/drawing/2014/main" id="{6C39691D-2ECF-42D8-8EB5-C84B89F5E45C}"/>
                          </a:ext>
                        </a:extLst>
                      </p:cNvPr>
                      <p:cNvPicPr/>
                      <p:nvPr/>
                    </p:nvPicPr>
                    <p:blipFill>
                      <a:blip r:embed="rId4"/>
                      <a:stretch>
                        <a:fillRect/>
                      </a:stretch>
                    </p:blipFill>
                    <p:spPr>
                      <a:xfrm>
                        <a:off x="2845117" y="3595628"/>
                        <a:ext cx="5499000" cy="787320"/>
                      </a:xfrm>
                      <a:prstGeom prst="rect">
                        <a:avLst/>
                      </a:prstGeom>
                    </p:spPr>
                  </p:pic>
                </p:oleObj>
              </mc:Fallback>
            </mc:AlternateContent>
          </a:graphicData>
        </a:graphic>
      </p:graphicFrame>
    </p:spTree>
    <p:extLst>
      <p:ext uri="{BB962C8B-B14F-4D97-AF65-F5344CB8AC3E}">
        <p14:creationId xmlns:p14="http://schemas.microsoft.com/office/powerpoint/2010/main" val="31812348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Rates (2 of 2)</a:t>
            </a:r>
            <a:endParaRPr lang="en-US" dirty="0"/>
          </a:p>
        </p:txBody>
      </p:sp>
      <p:sp>
        <p:nvSpPr>
          <p:cNvPr id="3" name="Text Placeholder 2"/>
          <p:cNvSpPr>
            <a:spLocks noGrp="1"/>
          </p:cNvSpPr>
          <p:nvPr>
            <p:ph type="body" sz="quarter" idx="17"/>
          </p:nvPr>
        </p:nvSpPr>
        <p:spPr/>
        <p:txBody>
          <a:bodyPr/>
          <a:lstStyle/>
          <a:p>
            <a:pPr marL="457200" indent="-457200">
              <a:spcBef>
                <a:spcPts val="800"/>
              </a:spcBef>
              <a:spcAft>
                <a:spcPts val="800"/>
              </a:spcAft>
              <a:buFont typeface="Times New Roman" panose="02020603050405020304" pitchFamily="18" charset="0"/>
              <a:buAutoNum type="arabicPeriod"/>
            </a:pPr>
            <a:r>
              <a:rPr lang="en-US" altLang="en-US" dirty="0"/>
              <a:t>Determine the number of occurrences  (</a:t>
            </a:r>
            <a:r>
              <a:rPr lang="en-US" altLang="en-US" b="1" i="1" dirty="0"/>
              <a:t>f</a:t>
            </a:r>
            <a:r>
              <a:rPr lang="en-US" altLang="en-US" dirty="0"/>
              <a:t>)</a:t>
            </a:r>
          </a:p>
          <a:p>
            <a:pPr marL="457200" indent="-457200">
              <a:spcBef>
                <a:spcPts val="800"/>
              </a:spcBef>
              <a:spcAft>
                <a:spcPts val="800"/>
              </a:spcAft>
              <a:buFont typeface="Times New Roman" panose="02020603050405020304" pitchFamily="18" charset="0"/>
              <a:buAutoNum type="arabicPeriod"/>
            </a:pPr>
            <a:r>
              <a:rPr lang="en-US" altLang="en-US" dirty="0"/>
              <a:t>Determine the possible number of occurrences (</a:t>
            </a:r>
            <a:r>
              <a:rPr lang="en-US" altLang="en-US" b="1" i="1" dirty="0"/>
              <a:t>n</a:t>
            </a:r>
            <a:r>
              <a:rPr lang="en-US" altLang="en-US" dirty="0"/>
              <a:t>)</a:t>
            </a:r>
          </a:p>
          <a:p>
            <a:pPr marL="457200" indent="-457200">
              <a:spcBef>
                <a:spcPts val="800"/>
              </a:spcBef>
              <a:spcAft>
                <a:spcPts val="800"/>
              </a:spcAft>
              <a:buFont typeface="Times New Roman" panose="02020603050405020304" pitchFamily="18" charset="0"/>
              <a:buAutoNum type="arabicPeriod"/>
            </a:pPr>
            <a:r>
              <a:rPr lang="en-US" altLang="en-US" dirty="0"/>
              <a:t>Divide the actual occurrences (</a:t>
            </a:r>
            <a:r>
              <a:rPr lang="en-US" altLang="en-US" b="1" i="1" dirty="0"/>
              <a:t>f</a:t>
            </a:r>
            <a:r>
              <a:rPr lang="en-US" altLang="en-US" dirty="0"/>
              <a:t>) by the possible occurrences (</a:t>
            </a:r>
            <a:r>
              <a:rPr lang="en-US" altLang="en-US" b="1" i="1" dirty="0"/>
              <a:t>n</a:t>
            </a:r>
            <a:r>
              <a:rPr lang="en-US" altLang="en-US" dirty="0"/>
              <a:t>)</a:t>
            </a:r>
          </a:p>
          <a:p>
            <a:pPr marL="457200" indent="-457200">
              <a:spcBef>
                <a:spcPts val="800"/>
              </a:spcBef>
              <a:spcAft>
                <a:spcPts val="800"/>
              </a:spcAft>
              <a:buFont typeface="Times New Roman" panose="02020603050405020304" pitchFamily="18" charset="0"/>
              <a:buAutoNum type="arabicPeriod"/>
            </a:pPr>
            <a:r>
              <a:rPr lang="en-US" altLang="en-US" dirty="0"/>
              <a:t>Multiply by a power of 10 (often 1,000 or 100,000)</a:t>
            </a:r>
          </a:p>
        </p:txBody>
      </p:sp>
    </p:spTree>
    <p:extLst>
      <p:ext uri="{BB962C8B-B14F-4D97-AF65-F5344CB8AC3E}">
        <p14:creationId xmlns:p14="http://schemas.microsoft.com/office/powerpoint/2010/main" val="8940940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Rates: Calculation Examples</a:t>
            </a:r>
            <a:endParaRPr lang="en-US" dirty="0"/>
          </a:p>
        </p:txBody>
      </p:sp>
      <p:sp>
        <p:nvSpPr>
          <p:cNvPr id="3" name="Text Placeholder 2"/>
          <p:cNvSpPr>
            <a:spLocks noGrp="1"/>
          </p:cNvSpPr>
          <p:nvPr>
            <p:ph type="body" sz="quarter" idx="17"/>
          </p:nvPr>
        </p:nvSpPr>
        <p:spPr/>
        <p:txBody>
          <a:bodyPr/>
          <a:lstStyle/>
          <a:p>
            <a:pPr marL="365760" indent="-365760">
              <a:spcBef>
                <a:spcPts val="800"/>
              </a:spcBef>
              <a:spcAft>
                <a:spcPts val="800"/>
              </a:spcAft>
            </a:pPr>
            <a:r>
              <a:rPr lang="en-US" altLang="en-US" dirty="0"/>
              <a:t>Birth rate is the number of births divided by the population size times 1000 per year</a:t>
            </a:r>
          </a:p>
          <a:p>
            <a:pPr marL="365760" indent="-365760">
              <a:spcBef>
                <a:spcPts val="800"/>
              </a:spcBef>
              <a:spcAft>
                <a:spcPts val="800"/>
              </a:spcAft>
            </a:pPr>
            <a:r>
              <a:rPr lang="en-US" altLang="en-US" dirty="0"/>
              <a:t>If a town of 2300 had 17 births last year, the birth rate is:</a:t>
            </a:r>
          </a:p>
          <a:p>
            <a:pPr marL="822960" lvl="1" indent="-320040">
              <a:spcBef>
                <a:spcPts val="800"/>
              </a:spcBef>
              <a:spcAft>
                <a:spcPts val="800"/>
              </a:spcAft>
            </a:pPr>
            <a:r>
              <a:rPr lang="en-US" altLang="en-US" dirty="0"/>
              <a:t>(17/2300) * 1000 = (.00739) * 1000 = 7.39</a:t>
            </a:r>
          </a:p>
          <a:p>
            <a:pPr marL="822960" lvl="1" indent="-320040">
              <a:spcBef>
                <a:spcPts val="800"/>
              </a:spcBef>
              <a:spcAft>
                <a:spcPts val="800"/>
              </a:spcAft>
            </a:pPr>
            <a:r>
              <a:rPr lang="en-US" altLang="en-US" dirty="0"/>
              <a:t>The town had 7.39 births for every 1000 residents</a:t>
            </a:r>
          </a:p>
        </p:txBody>
      </p:sp>
    </p:spTree>
    <p:extLst>
      <p:ext uri="{BB962C8B-B14F-4D97-AF65-F5344CB8AC3E}">
        <p14:creationId xmlns:p14="http://schemas.microsoft.com/office/powerpoint/2010/main" val="24518215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en-US" dirty="0"/>
              <a:t>Percentage Change </a:t>
            </a:r>
            <a:r>
              <a:rPr lang="en-US" altLang="en-US" dirty="0"/>
              <a:t>(1 of 2)</a:t>
            </a:r>
            <a:endParaRPr lang="en-US" dirty="0"/>
          </a:p>
        </p:txBody>
      </p:sp>
      <p:sp>
        <p:nvSpPr>
          <p:cNvPr id="6" name="Text Placeholder 2"/>
          <p:cNvSpPr>
            <a:spLocks noGrp="1"/>
          </p:cNvSpPr>
          <p:nvPr>
            <p:ph type="body" sz="quarter" idx="17"/>
          </p:nvPr>
        </p:nvSpPr>
        <p:spPr>
          <a:xfrm>
            <a:off x="743576" y="1638300"/>
            <a:ext cx="10607040" cy="640080"/>
          </a:xfrm>
        </p:spPr>
        <p:txBody>
          <a:bodyPr/>
          <a:lstStyle/>
          <a:p>
            <a:pPr marL="365760" indent="-365760"/>
            <a:r>
              <a:rPr kumimoji="1" lang="en-US" altLang="en-US" dirty="0"/>
              <a:t>Measures the relative increase or decrease in a variable over time</a:t>
            </a:r>
          </a:p>
        </p:txBody>
      </p:sp>
      <p:graphicFrame>
        <p:nvGraphicFramePr>
          <p:cNvPr id="13" name="Object 3" descr="An equation reads, percent change equals ((f_2 minus f_1) over f_1) times 1000.">
            <a:extLst>
              <a:ext uri="{FF2B5EF4-FFF2-40B4-BE49-F238E27FC236}">
                <a16:creationId xmlns:a16="http://schemas.microsoft.com/office/drawing/2014/main" id="{C63CC145-6415-48E0-A211-502B31EDF56F}"/>
              </a:ext>
            </a:extLst>
          </p:cNvPr>
          <p:cNvGraphicFramePr>
            <a:graphicFrameLocks noGrp="1" noChangeAspect="1"/>
          </p:cNvGraphicFramePr>
          <p:nvPr>
            <p:ph type="pic" sz="quarter" idx="10"/>
            <p:extLst>
              <p:ext uri="{D42A27DB-BD31-4B8C-83A1-F6EECF244321}">
                <p14:modId xmlns:p14="http://schemas.microsoft.com/office/powerpoint/2010/main" val="4213528195"/>
              </p:ext>
            </p:extLst>
          </p:nvPr>
        </p:nvGraphicFramePr>
        <p:xfrm>
          <a:off x="3533458" y="2540160"/>
          <a:ext cx="4203360" cy="888840"/>
        </p:xfrm>
        <a:graphic>
          <a:graphicData uri="http://schemas.openxmlformats.org/presentationml/2006/ole">
            <mc:AlternateContent xmlns:mc="http://schemas.openxmlformats.org/markup-compatibility/2006">
              <mc:Choice xmlns:v="urn:schemas-microsoft-com:vml" Requires="v">
                <p:oleObj spid="_x0000_s3330" name="Equation" r:id="rId3" imgW="4203360" imgH="888840" progId="Equation.DSMT4">
                  <p:embed/>
                </p:oleObj>
              </mc:Choice>
              <mc:Fallback>
                <p:oleObj name="Equation" r:id="rId3" imgW="4203360" imgH="888840" progId="Equation.DSMT4">
                  <p:embed/>
                  <p:pic>
                    <p:nvPicPr>
                      <p:cNvPr id="13" name="Object 3">
                        <a:extLst>
                          <a:ext uri="{FF2B5EF4-FFF2-40B4-BE49-F238E27FC236}">
                            <a16:creationId xmlns:a16="http://schemas.microsoft.com/office/drawing/2014/main" id="{069EA034-EF4E-486E-9EF6-4A824E26617A}"/>
                          </a:ext>
                        </a:extLst>
                      </p:cNvPr>
                      <p:cNvPicPr/>
                      <p:nvPr/>
                    </p:nvPicPr>
                    <p:blipFill>
                      <a:blip r:embed="rId4"/>
                      <a:stretch>
                        <a:fillRect/>
                      </a:stretch>
                    </p:blipFill>
                    <p:spPr>
                      <a:xfrm>
                        <a:off x="3533458" y="2540160"/>
                        <a:ext cx="4203360" cy="888840"/>
                      </a:xfrm>
                      <a:prstGeom prst="rect">
                        <a:avLst/>
                      </a:prstGeom>
                    </p:spPr>
                  </p:pic>
                </p:oleObj>
              </mc:Fallback>
            </mc:AlternateContent>
          </a:graphicData>
        </a:graphic>
      </p:graphicFrame>
      <p:graphicFrame>
        <p:nvGraphicFramePr>
          <p:cNvPr id="14" name="Object 4" descr="Where f subscript 1 equals First score, Frequency, or value. f subscript 2 equals second score, Frequency or value. ">
            <a:extLst>
              <a:ext uri="{FF2B5EF4-FFF2-40B4-BE49-F238E27FC236}">
                <a16:creationId xmlns:a16="http://schemas.microsoft.com/office/drawing/2014/main" id="{5AEF6E53-5FF8-4DEE-A60C-A7D25E30C6B5}"/>
              </a:ext>
            </a:extLst>
          </p:cNvPr>
          <p:cNvGraphicFramePr>
            <a:graphicFrameLocks noGrp="1" noChangeAspect="1"/>
          </p:cNvGraphicFramePr>
          <p:nvPr>
            <p:ph type="pic" sz="quarter" idx="19"/>
            <p:extLst>
              <p:ext uri="{D42A27DB-BD31-4B8C-83A1-F6EECF244321}">
                <p14:modId xmlns:p14="http://schemas.microsoft.com/office/powerpoint/2010/main" val="4129960057"/>
              </p:ext>
            </p:extLst>
          </p:nvPr>
        </p:nvGraphicFramePr>
        <p:xfrm>
          <a:off x="2413953" y="4330860"/>
          <a:ext cx="5803560" cy="838080"/>
        </p:xfrm>
        <a:graphic>
          <a:graphicData uri="http://schemas.openxmlformats.org/presentationml/2006/ole">
            <mc:AlternateContent xmlns:mc="http://schemas.openxmlformats.org/markup-compatibility/2006">
              <mc:Choice xmlns:v="urn:schemas-microsoft-com:vml" Requires="v">
                <p:oleObj spid="_x0000_s3331" name="Equation" r:id="rId5" imgW="5803560" imgH="838080" progId="Equation.DSMT4">
                  <p:embed/>
                </p:oleObj>
              </mc:Choice>
              <mc:Fallback>
                <p:oleObj name="Equation" r:id="rId5" imgW="5803560" imgH="838080" progId="Equation.DSMT4">
                  <p:embed/>
                  <p:pic>
                    <p:nvPicPr>
                      <p:cNvPr id="13" name="Object 3">
                        <a:extLst>
                          <a:ext uri="{FF2B5EF4-FFF2-40B4-BE49-F238E27FC236}">
                            <a16:creationId xmlns:a16="http://schemas.microsoft.com/office/drawing/2014/main" id="{C63CC145-6415-48E0-A211-502B31EDF56F}"/>
                          </a:ext>
                        </a:extLst>
                      </p:cNvPr>
                      <p:cNvPicPr/>
                      <p:nvPr/>
                    </p:nvPicPr>
                    <p:blipFill>
                      <a:blip r:embed="rId6"/>
                      <a:stretch>
                        <a:fillRect/>
                      </a:stretch>
                    </p:blipFill>
                    <p:spPr>
                      <a:xfrm>
                        <a:off x="2413953" y="4330860"/>
                        <a:ext cx="5803560" cy="838080"/>
                      </a:xfrm>
                      <a:prstGeom prst="rect">
                        <a:avLst/>
                      </a:prstGeom>
                    </p:spPr>
                  </p:pic>
                </p:oleObj>
              </mc:Fallback>
            </mc:AlternateContent>
          </a:graphicData>
        </a:graphic>
      </p:graphicFrame>
    </p:spTree>
    <p:extLst>
      <p:ext uri="{BB962C8B-B14F-4D97-AF65-F5344CB8AC3E}">
        <p14:creationId xmlns:p14="http://schemas.microsoft.com/office/powerpoint/2010/main" val="1903588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en-US" dirty="0"/>
              <a:t>Percentage Change </a:t>
            </a:r>
            <a:r>
              <a:rPr lang="en-US" altLang="en-US" dirty="0"/>
              <a:t>(2 of 2)</a:t>
            </a:r>
            <a:endParaRPr lang="en-US" dirty="0"/>
          </a:p>
        </p:txBody>
      </p:sp>
      <p:sp>
        <p:nvSpPr>
          <p:cNvPr id="3" name="Text Placeholder 2"/>
          <p:cNvSpPr>
            <a:spLocks noGrp="1"/>
          </p:cNvSpPr>
          <p:nvPr>
            <p:ph type="body" sz="quarter" idx="17"/>
          </p:nvPr>
        </p:nvSpPr>
        <p:spPr/>
        <p:txBody>
          <a:bodyPr/>
          <a:lstStyle/>
          <a:p>
            <a:pPr marL="365760" indent="-365760">
              <a:spcBef>
                <a:spcPts val="800"/>
              </a:spcBef>
              <a:spcAft>
                <a:spcPts val="800"/>
              </a:spcAft>
            </a:pPr>
            <a:r>
              <a:rPr lang="en-US" altLang="en-US" b="1" dirty="0"/>
              <a:t>f</a:t>
            </a:r>
            <a:r>
              <a:rPr lang="en-US" altLang="en-US" b="1" baseline="-25000" dirty="0"/>
              <a:t>1</a:t>
            </a:r>
            <a:r>
              <a:rPr lang="en-US" altLang="en-US" dirty="0"/>
              <a:t> is the first (or earlier) frequency</a:t>
            </a:r>
          </a:p>
          <a:p>
            <a:pPr marL="365760" indent="-365760">
              <a:spcBef>
                <a:spcPts val="800"/>
              </a:spcBef>
              <a:spcAft>
                <a:spcPts val="800"/>
              </a:spcAft>
            </a:pPr>
            <a:r>
              <a:rPr lang="en-US" altLang="en-US" b="1" dirty="0"/>
              <a:t>f</a:t>
            </a:r>
            <a:r>
              <a:rPr lang="en-US" altLang="en-US" b="1" baseline="-25000" dirty="0"/>
              <a:t>2</a:t>
            </a:r>
            <a:r>
              <a:rPr lang="en-US" altLang="en-US" dirty="0"/>
              <a:t> is the second (or later) frequency</a:t>
            </a:r>
          </a:p>
          <a:p>
            <a:pPr marL="365760" indent="-365760">
              <a:spcBef>
                <a:spcPts val="800"/>
              </a:spcBef>
              <a:spcAft>
                <a:spcPts val="800"/>
              </a:spcAft>
            </a:pPr>
            <a:r>
              <a:rPr lang="en-US" altLang="en-US" dirty="0"/>
              <a:t>Percentage change can also be calculated with percentages, rates, or other values</a:t>
            </a:r>
          </a:p>
          <a:p>
            <a:pPr marL="365760" indent="-365760">
              <a:spcBef>
                <a:spcPts val="800"/>
              </a:spcBef>
              <a:spcAft>
                <a:spcPts val="800"/>
              </a:spcAft>
            </a:pPr>
            <a:r>
              <a:rPr lang="en-US" altLang="en-US" dirty="0"/>
              <a:t>Percentage change can be positive (indicating increase from time 1 to time 2) or negative (indicating decrease from time 1 to time 2)</a:t>
            </a:r>
          </a:p>
        </p:txBody>
      </p:sp>
    </p:spTree>
    <p:extLst>
      <p:ext uri="{BB962C8B-B14F-4D97-AF65-F5344CB8AC3E}">
        <p14:creationId xmlns:p14="http://schemas.microsoft.com/office/powerpoint/2010/main" val="28191631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en-US" dirty="0"/>
              <a:t>Percentage Change: Calculation Steps</a:t>
            </a:r>
            <a:endParaRPr lang="en-US" dirty="0"/>
          </a:p>
        </p:txBody>
      </p:sp>
      <p:sp>
        <p:nvSpPr>
          <p:cNvPr id="3" name="Text Placeholder 2"/>
          <p:cNvSpPr>
            <a:spLocks noGrp="1"/>
          </p:cNvSpPr>
          <p:nvPr>
            <p:ph type="body" sz="quarter" idx="17"/>
          </p:nvPr>
        </p:nvSpPr>
        <p:spPr/>
        <p:txBody>
          <a:bodyPr/>
          <a:lstStyle/>
          <a:p>
            <a:pPr marL="457200" indent="-457200">
              <a:spcBef>
                <a:spcPts val="800"/>
              </a:spcBef>
              <a:spcAft>
                <a:spcPts val="800"/>
              </a:spcAft>
              <a:buFont typeface="Times New Roman" panose="02020603050405020304" pitchFamily="18" charset="0"/>
              <a:buAutoNum type="arabicPeriod"/>
            </a:pPr>
            <a:r>
              <a:rPr lang="en-US" altLang="en-US" dirty="0"/>
              <a:t>Determine the values for </a:t>
            </a:r>
            <a:r>
              <a:rPr lang="en-US" altLang="en-US" b="1" i="1" dirty="0"/>
              <a:t>f</a:t>
            </a:r>
            <a:r>
              <a:rPr lang="en-US" altLang="en-US" b="1" i="1" baseline="-25000" dirty="0"/>
              <a:t>1</a:t>
            </a:r>
            <a:r>
              <a:rPr lang="en-US" altLang="en-US" dirty="0"/>
              <a:t> (the value at time 1) and </a:t>
            </a:r>
            <a:r>
              <a:rPr lang="en-US" altLang="en-US" b="1" i="1" dirty="0"/>
              <a:t>f</a:t>
            </a:r>
            <a:r>
              <a:rPr lang="en-US" altLang="en-US" b="1" i="1" baseline="-25000" dirty="0"/>
              <a:t>2</a:t>
            </a:r>
            <a:r>
              <a:rPr lang="en-US" altLang="en-US" dirty="0"/>
              <a:t> (the value at time 2)</a:t>
            </a:r>
          </a:p>
          <a:p>
            <a:pPr marL="457200" indent="-457200">
              <a:spcBef>
                <a:spcPts val="800"/>
              </a:spcBef>
              <a:spcAft>
                <a:spcPts val="800"/>
              </a:spcAft>
              <a:buFont typeface="Times New Roman" panose="02020603050405020304" pitchFamily="18" charset="0"/>
              <a:buAutoNum type="arabicPeriod"/>
            </a:pPr>
            <a:r>
              <a:rPr lang="en-US" altLang="en-US" dirty="0"/>
              <a:t>Subtract </a:t>
            </a:r>
            <a:r>
              <a:rPr lang="en-US" altLang="en-US" b="1" i="1" dirty="0"/>
              <a:t>f</a:t>
            </a:r>
            <a:r>
              <a:rPr lang="en-US" altLang="en-US" b="1" i="1" baseline="-25000" dirty="0"/>
              <a:t>1</a:t>
            </a:r>
            <a:r>
              <a:rPr lang="en-US" altLang="en-US" dirty="0"/>
              <a:t> from </a:t>
            </a:r>
            <a:r>
              <a:rPr lang="en-US" altLang="en-US" b="1" i="1" dirty="0"/>
              <a:t>f</a:t>
            </a:r>
            <a:r>
              <a:rPr lang="en-US" altLang="en-US" b="1" i="1" baseline="-25000" dirty="0"/>
              <a:t>2</a:t>
            </a:r>
            <a:r>
              <a:rPr lang="en-US" altLang="en-US" dirty="0"/>
              <a:t> (</a:t>
            </a:r>
            <a:r>
              <a:rPr lang="en-US" altLang="en-US" b="1" i="1" dirty="0"/>
              <a:t>f</a:t>
            </a:r>
            <a:r>
              <a:rPr lang="en-US" altLang="en-US" b="1" i="1" baseline="-25000" dirty="0"/>
              <a:t>2</a:t>
            </a:r>
            <a:r>
              <a:rPr lang="en-US" altLang="en-US" dirty="0"/>
              <a:t> - </a:t>
            </a:r>
            <a:r>
              <a:rPr lang="en-US" altLang="en-US" b="1" i="1" dirty="0"/>
              <a:t>f</a:t>
            </a:r>
            <a:r>
              <a:rPr lang="en-US" altLang="en-US" b="1" i="1" baseline="-25000" dirty="0"/>
              <a:t>1</a:t>
            </a:r>
            <a:r>
              <a:rPr lang="en-US" altLang="en-US" dirty="0"/>
              <a:t>)</a:t>
            </a:r>
          </a:p>
          <a:p>
            <a:pPr marL="457200" indent="-457200">
              <a:spcBef>
                <a:spcPts val="800"/>
              </a:spcBef>
              <a:spcAft>
                <a:spcPts val="800"/>
              </a:spcAft>
              <a:buFont typeface="Times New Roman" panose="02020603050405020304" pitchFamily="18" charset="0"/>
              <a:buAutoNum type="arabicPeriod"/>
            </a:pPr>
            <a:r>
              <a:rPr lang="en-US" altLang="en-US" dirty="0"/>
              <a:t>Divide by </a:t>
            </a:r>
            <a:r>
              <a:rPr lang="en-US" altLang="en-US" b="1" i="1" dirty="0"/>
              <a:t>f</a:t>
            </a:r>
            <a:r>
              <a:rPr lang="en-US" altLang="en-US" b="1" i="1" baseline="-25000" dirty="0"/>
              <a:t>1</a:t>
            </a:r>
          </a:p>
          <a:p>
            <a:pPr marL="457200" indent="-457200">
              <a:spcBef>
                <a:spcPts val="800"/>
              </a:spcBef>
              <a:spcAft>
                <a:spcPts val="800"/>
              </a:spcAft>
              <a:buFont typeface="Times New Roman" panose="02020603050405020304" pitchFamily="18" charset="0"/>
              <a:buAutoNum type="arabicPeriod"/>
            </a:pPr>
            <a:r>
              <a:rPr lang="en-US" altLang="en-US" dirty="0"/>
              <a:t>Multiply by 100</a:t>
            </a:r>
          </a:p>
        </p:txBody>
      </p:sp>
    </p:spTree>
    <p:extLst>
      <p:ext uri="{BB962C8B-B14F-4D97-AF65-F5344CB8AC3E}">
        <p14:creationId xmlns:p14="http://schemas.microsoft.com/office/powerpoint/2010/main" val="10255318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en-US" dirty="0"/>
              <a:t>Percentage Change: Calculation Example</a:t>
            </a:r>
            <a:endParaRPr lang="en-US" dirty="0"/>
          </a:p>
        </p:txBody>
      </p:sp>
      <p:sp>
        <p:nvSpPr>
          <p:cNvPr id="3" name="Text Placeholder 2"/>
          <p:cNvSpPr>
            <a:spLocks noGrp="1"/>
          </p:cNvSpPr>
          <p:nvPr>
            <p:ph type="body" sz="quarter" idx="17"/>
          </p:nvPr>
        </p:nvSpPr>
        <p:spPr/>
        <p:txBody>
          <a:bodyPr/>
          <a:lstStyle/>
          <a:p>
            <a:pPr marL="365760" indent="-365760">
              <a:spcBef>
                <a:spcPts val="800"/>
              </a:spcBef>
              <a:spcAft>
                <a:spcPts val="800"/>
              </a:spcAft>
            </a:pPr>
            <a:r>
              <a:rPr lang="en-US" altLang="en-US" dirty="0"/>
              <a:t>In 1990, a state had a murder rate of 7.3. </a:t>
            </a:r>
          </a:p>
          <a:p>
            <a:pPr marL="365760" indent="-365760">
              <a:spcBef>
                <a:spcPts val="800"/>
              </a:spcBef>
              <a:spcAft>
                <a:spcPts val="800"/>
              </a:spcAft>
            </a:pPr>
            <a:r>
              <a:rPr lang="en-US" altLang="en-US" dirty="0"/>
              <a:t>By 2000, the rate had increased to 10.7.</a:t>
            </a:r>
          </a:p>
          <a:p>
            <a:pPr marL="365760" indent="-365760">
              <a:spcBef>
                <a:spcPts val="800"/>
              </a:spcBef>
              <a:spcAft>
                <a:spcPts val="800"/>
              </a:spcAft>
            </a:pPr>
            <a:r>
              <a:rPr lang="en-US" altLang="en-US" dirty="0"/>
              <a:t>What was the relative change?</a:t>
            </a:r>
          </a:p>
          <a:p>
            <a:pPr marL="822960" lvl="1" indent="-320040">
              <a:spcBef>
                <a:spcPts val="800"/>
              </a:spcBef>
              <a:spcAft>
                <a:spcPts val="800"/>
              </a:spcAft>
            </a:pPr>
            <a:r>
              <a:rPr lang="en-US" altLang="en-US" dirty="0"/>
              <a:t>(10.7 – 7.3 / 7.3) * 100 = (3.4 / 7.3) * 100 = 46.58%</a:t>
            </a:r>
          </a:p>
          <a:p>
            <a:pPr marL="365760" indent="-365760">
              <a:spcBef>
                <a:spcPts val="800"/>
              </a:spcBef>
              <a:spcAft>
                <a:spcPts val="800"/>
              </a:spcAft>
            </a:pPr>
            <a:r>
              <a:rPr lang="en-US" altLang="en-US" dirty="0"/>
              <a:t>The rate increased by 46.58%.</a:t>
            </a:r>
          </a:p>
        </p:txBody>
      </p:sp>
    </p:spTree>
    <p:extLst>
      <p:ext uri="{BB962C8B-B14F-4D97-AF65-F5344CB8AC3E}">
        <p14:creationId xmlns:p14="http://schemas.microsoft.com/office/powerpoint/2010/main" val="25582627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kumimoji="1" lang="en-US" altLang="en-US" dirty="0"/>
              <a:t>Percentage Change: Example</a:t>
            </a:r>
            <a:endParaRPr kumimoji="1" lang="en-US" kern="0" dirty="0">
              <a:solidFill>
                <a:schemeClr val="tx2"/>
              </a:solidFill>
            </a:endParaRPr>
          </a:p>
        </p:txBody>
      </p:sp>
      <p:sp>
        <p:nvSpPr>
          <p:cNvPr id="10" name="Text Placeholder 2">
            <a:extLst>
              <a:ext uri="{FF2B5EF4-FFF2-40B4-BE49-F238E27FC236}">
                <a16:creationId xmlns:a16="http://schemas.microsoft.com/office/drawing/2014/main" id="{0DCC812F-72B9-4E4C-9F9B-A6A86D3CF489}"/>
              </a:ext>
            </a:extLst>
          </p:cNvPr>
          <p:cNvSpPr>
            <a:spLocks noGrp="1"/>
          </p:cNvSpPr>
          <p:nvPr>
            <p:ph type="body" sz="quarter" idx="17"/>
          </p:nvPr>
        </p:nvSpPr>
        <p:spPr>
          <a:xfrm>
            <a:off x="743576" y="1394460"/>
            <a:ext cx="10711543" cy="457200"/>
          </a:xfrm>
        </p:spPr>
        <p:txBody>
          <a:bodyPr/>
          <a:lstStyle/>
          <a:p>
            <a:pPr marL="0" indent="0">
              <a:buNone/>
            </a:pPr>
            <a:r>
              <a:rPr lang="en-US" b="1" dirty="0"/>
              <a:t>Projected Population Growth for Six Nations, 2018–2050</a:t>
            </a:r>
            <a:endParaRPr lang="en-IN" dirty="0"/>
          </a:p>
        </p:txBody>
      </p:sp>
      <p:graphicFrame>
        <p:nvGraphicFramePr>
          <p:cNvPr id="12" name="Table 3">
            <a:extLst>
              <a:ext uri="{FF2B5EF4-FFF2-40B4-BE49-F238E27FC236}">
                <a16:creationId xmlns:a16="http://schemas.microsoft.com/office/drawing/2014/main" id="{A8ED9C02-0BDB-42C8-9333-098CD409F25E}"/>
              </a:ext>
            </a:extLst>
          </p:cNvPr>
          <p:cNvGraphicFramePr>
            <a:graphicFrameLocks noGrp="1"/>
          </p:cNvGraphicFramePr>
          <p:nvPr>
            <p:ph type="tbl" sz="quarter" idx="10"/>
            <p:extLst>
              <p:ext uri="{D42A27DB-BD31-4B8C-83A1-F6EECF244321}">
                <p14:modId xmlns:p14="http://schemas.microsoft.com/office/powerpoint/2010/main" val="3494299583"/>
              </p:ext>
            </p:extLst>
          </p:nvPr>
        </p:nvGraphicFramePr>
        <p:xfrm>
          <a:off x="1442720" y="2034540"/>
          <a:ext cx="9306560" cy="2926080"/>
        </p:xfrm>
        <a:graphic>
          <a:graphicData uri="http://schemas.openxmlformats.org/drawingml/2006/table">
            <a:tbl>
              <a:tblPr firstRow="1" bandRow="1">
                <a:tableStyleId>{5C22544A-7EE6-4342-B048-85BDC9FD1C3A}</a:tableStyleId>
              </a:tblPr>
              <a:tblGrid>
                <a:gridCol w="1625600">
                  <a:extLst>
                    <a:ext uri="{9D8B030D-6E8A-4147-A177-3AD203B41FA5}">
                      <a16:colId xmlns:a16="http://schemas.microsoft.com/office/drawing/2014/main" val="2798593886"/>
                    </a:ext>
                  </a:extLst>
                </a:gridCol>
                <a:gridCol w="1737360">
                  <a:extLst>
                    <a:ext uri="{9D8B030D-6E8A-4147-A177-3AD203B41FA5}">
                      <a16:colId xmlns:a16="http://schemas.microsoft.com/office/drawing/2014/main" val="2769399720"/>
                    </a:ext>
                  </a:extLst>
                </a:gridCol>
                <a:gridCol w="1737360">
                  <a:extLst>
                    <a:ext uri="{9D8B030D-6E8A-4147-A177-3AD203B41FA5}">
                      <a16:colId xmlns:a16="http://schemas.microsoft.com/office/drawing/2014/main" val="3559944265"/>
                    </a:ext>
                  </a:extLst>
                </a:gridCol>
                <a:gridCol w="2651760">
                  <a:extLst>
                    <a:ext uri="{9D8B030D-6E8A-4147-A177-3AD203B41FA5}">
                      <a16:colId xmlns:a16="http://schemas.microsoft.com/office/drawing/2014/main" val="3037846389"/>
                    </a:ext>
                  </a:extLst>
                </a:gridCol>
                <a:gridCol w="1554480">
                  <a:extLst>
                    <a:ext uri="{9D8B030D-6E8A-4147-A177-3AD203B41FA5}">
                      <a16:colId xmlns:a16="http://schemas.microsoft.com/office/drawing/2014/main" val="3201722388"/>
                    </a:ext>
                  </a:extLst>
                </a:gridCol>
              </a:tblGrid>
              <a:tr h="370840">
                <a:tc>
                  <a:txBody>
                    <a:bodyPr/>
                    <a:lstStyle/>
                    <a:p>
                      <a:pPr algn="l"/>
                      <a:r>
                        <a:rPr lang="en-US" sz="2000" dirty="0">
                          <a:solidFill>
                            <a:srgbClr val="000000"/>
                          </a:solidFill>
                          <a:latin typeface="Arial" panose="020B0604020202020204" pitchFamily="34" charset="0"/>
                          <a:cs typeface="Arial" panose="020B0604020202020204" pitchFamily="34" charset="0"/>
                        </a:rPr>
                        <a:t>Nation</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tc>
                  <a:txBody>
                    <a:bodyPr/>
                    <a:lstStyle/>
                    <a:p>
                      <a:pPr algn="ctr"/>
                      <a:r>
                        <a:rPr lang="en-US" sz="2000" dirty="0">
                          <a:solidFill>
                            <a:srgbClr val="000000"/>
                          </a:solidFill>
                          <a:latin typeface="Arial" panose="020B0604020202020204" pitchFamily="34" charset="0"/>
                          <a:cs typeface="Arial" panose="020B0604020202020204" pitchFamily="34" charset="0"/>
                        </a:rPr>
                        <a:t>Population,</a:t>
                      </a:r>
                    </a:p>
                    <a:p>
                      <a:pPr algn="ctr"/>
                      <a:r>
                        <a:rPr lang="en-US" sz="2000" dirty="0">
                          <a:solidFill>
                            <a:srgbClr val="000000"/>
                          </a:solidFill>
                          <a:latin typeface="Arial" panose="020B0604020202020204" pitchFamily="34" charset="0"/>
                          <a:cs typeface="Arial" panose="020B0604020202020204" pitchFamily="34" charset="0"/>
                        </a:rPr>
                        <a:t>2018 </a:t>
                      </a:r>
                      <a:r>
                        <a:rPr lang="en-IN" sz="1800" b="1" i="0" u="none" strike="noStrike" kern="1200" baseline="0" dirty="0">
                          <a:solidFill>
                            <a:srgbClr val="000000"/>
                          </a:solidFill>
                          <a:latin typeface="Arial" panose="020B0604020202020204" pitchFamily="34" charset="0"/>
                          <a:ea typeface="+mn-ea"/>
                          <a:cs typeface="Arial" panose="020B0604020202020204" pitchFamily="34" charset="0"/>
                        </a:rPr>
                        <a:t>(</a:t>
                      </a:r>
                      <a:r>
                        <a:rPr lang="en-IN" sz="1800" b="1" i="1" u="none" strike="noStrike" kern="1200" baseline="0" dirty="0">
                          <a:solidFill>
                            <a:srgbClr val="000000"/>
                          </a:solidFill>
                          <a:latin typeface="Arial" panose="020B0604020202020204" pitchFamily="34" charset="0"/>
                          <a:ea typeface="+mn-ea"/>
                          <a:cs typeface="Arial" panose="020B0604020202020204" pitchFamily="34" charset="0"/>
                        </a:rPr>
                        <a:t>f</a:t>
                      </a:r>
                      <a:r>
                        <a:rPr lang="en-IN" sz="1800" b="1" i="0" u="none" strike="noStrike" kern="1200" baseline="-25000" dirty="0">
                          <a:solidFill>
                            <a:srgbClr val="000000"/>
                          </a:solidFill>
                          <a:latin typeface="Arial" panose="020B0604020202020204" pitchFamily="34" charset="0"/>
                          <a:ea typeface="+mn-ea"/>
                          <a:cs typeface="Arial" panose="020B0604020202020204" pitchFamily="34" charset="0"/>
                        </a:rPr>
                        <a:t>1</a:t>
                      </a:r>
                      <a:r>
                        <a:rPr lang="en-IN" sz="1800" b="1" i="0" u="none" strike="noStrike" kern="1200" baseline="0" dirty="0">
                          <a:solidFill>
                            <a:srgbClr val="000000"/>
                          </a:solidFill>
                          <a:latin typeface="Arial" panose="020B0604020202020204" pitchFamily="34" charset="0"/>
                          <a:ea typeface="+mn-ea"/>
                          <a:cs typeface="Arial" panose="020B0604020202020204" pitchFamily="34" charset="0"/>
                        </a:rPr>
                        <a:t>)</a:t>
                      </a:r>
                      <a:endParaRPr lang="en-US" sz="2000" b="1" dirty="0">
                        <a:solidFill>
                          <a:srgbClr val="000000"/>
                        </a:solidFill>
                        <a:latin typeface="Arial" panose="020B0604020202020204" pitchFamily="34" charset="0"/>
                        <a:cs typeface="Arial" panose="020B0604020202020204" pitchFamily="34" charset="0"/>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tc>
                  <a:txBody>
                    <a:bodyPr/>
                    <a:lstStyle/>
                    <a:p>
                      <a:pPr algn="ctr"/>
                      <a:r>
                        <a:rPr lang="en-US" sz="2000" dirty="0">
                          <a:solidFill>
                            <a:srgbClr val="000000"/>
                          </a:solidFill>
                          <a:latin typeface="Arial" panose="020B0604020202020204" pitchFamily="34" charset="0"/>
                          <a:cs typeface="Arial" panose="020B0604020202020204" pitchFamily="34" charset="0"/>
                        </a:rPr>
                        <a:t>Population,</a:t>
                      </a:r>
                    </a:p>
                    <a:p>
                      <a:pPr algn="ctr"/>
                      <a:r>
                        <a:rPr lang="en-US" sz="2000" dirty="0">
                          <a:solidFill>
                            <a:srgbClr val="000000"/>
                          </a:solidFill>
                          <a:latin typeface="Arial" panose="020B0604020202020204" pitchFamily="34" charset="0"/>
                          <a:cs typeface="Arial" panose="020B0604020202020204" pitchFamily="34" charset="0"/>
                        </a:rPr>
                        <a:t>2050 </a:t>
                      </a:r>
                      <a:r>
                        <a:rPr lang="en-IN" sz="2000" b="1" i="0" u="none" strike="noStrike" kern="1200" baseline="0" dirty="0">
                          <a:solidFill>
                            <a:srgbClr val="000000"/>
                          </a:solidFill>
                          <a:latin typeface="Arial" panose="020B0604020202020204" pitchFamily="34" charset="0"/>
                          <a:ea typeface="+mn-ea"/>
                          <a:cs typeface="Arial" panose="020B0604020202020204" pitchFamily="34" charset="0"/>
                        </a:rPr>
                        <a:t>(</a:t>
                      </a:r>
                      <a:r>
                        <a:rPr lang="en-IN" sz="2000" b="1" i="1" u="none" strike="noStrike" kern="1200" baseline="0" dirty="0">
                          <a:solidFill>
                            <a:srgbClr val="000000"/>
                          </a:solidFill>
                          <a:latin typeface="Arial" panose="020B0604020202020204" pitchFamily="34" charset="0"/>
                          <a:ea typeface="+mn-ea"/>
                          <a:cs typeface="Arial" panose="020B0604020202020204" pitchFamily="34" charset="0"/>
                        </a:rPr>
                        <a:t>f</a:t>
                      </a:r>
                      <a:r>
                        <a:rPr lang="en-IN" sz="2000" b="1" i="0" u="none" strike="noStrike" kern="1200" baseline="-25000" dirty="0">
                          <a:solidFill>
                            <a:srgbClr val="000000"/>
                          </a:solidFill>
                          <a:latin typeface="Arial" panose="020B0604020202020204" pitchFamily="34" charset="0"/>
                          <a:ea typeface="+mn-ea"/>
                          <a:cs typeface="Arial" panose="020B0604020202020204" pitchFamily="34" charset="0"/>
                        </a:rPr>
                        <a:t>2</a:t>
                      </a:r>
                      <a:r>
                        <a:rPr lang="en-IN" sz="2000" b="1" i="0" u="none" strike="noStrike" kern="1200" baseline="0" dirty="0">
                          <a:solidFill>
                            <a:srgbClr val="000000"/>
                          </a:solidFill>
                          <a:latin typeface="Arial" panose="020B0604020202020204" pitchFamily="34" charset="0"/>
                          <a:ea typeface="+mn-ea"/>
                          <a:cs typeface="Arial" panose="020B0604020202020204" pitchFamily="34" charset="0"/>
                        </a:rPr>
                        <a:t>)</a:t>
                      </a:r>
                      <a:endParaRPr lang="en-US" sz="2000" dirty="0">
                        <a:solidFill>
                          <a:srgbClr val="000000"/>
                        </a:solidFill>
                        <a:latin typeface="Arial" panose="020B0604020202020204" pitchFamily="34" charset="0"/>
                        <a:cs typeface="Arial" panose="020B0604020202020204" pitchFamily="34" charset="0"/>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tc>
                  <a:txBody>
                    <a:bodyPr/>
                    <a:lstStyle/>
                    <a:p>
                      <a:pPr algn="ctr"/>
                      <a:r>
                        <a:rPr lang="en-US" sz="2000" dirty="0">
                          <a:solidFill>
                            <a:srgbClr val="000000"/>
                          </a:solidFill>
                          <a:latin typeface="Arial" panose="020B0604020202020204" pitchFamily="34" charset="0"/>
                          <a:cs typeface="Arial" panose="020B0604020202020204" pitchFamily="34" charset="0"/>
                        </a:rPr>
                        <a:t>Increase/Decrease</a:t>
                      </a:r>
                    </a:p>
                    <a:p>
                      <a:pPr algn="ctr"/>
                      <a:r>
                        <a:rPr lang="en-IN" sz="2000" b="1" i="0" u="none" strike="noStrike" kern="1200" baseline="0" dirty="0">
                          <a:solidFill>
                            <a:srgbClr val="000000"/>
                          </a:solidFill>
                          <a:latin typeface="Arial" panose="020B0604020202020204" pitchFamily="34" charset="0"/>
                          <a:ea typeface="+mn-ea"/>
                          <a:cs typeface="Arial" panose="020B0604020202020204" pitchFamily="34" charset="0"/>
                        </a:rPr>
                        <a:t>(</a:t>
                      </a:r>
                      <a:r>
                        <a:rPr lang="en-IN" sz="2000" b="1" i="1" u="none" strike="noStrike" kern="1200" baseline="0" dirty="0">
                          <a:solidFill>
                            <a:srgbClr val="000000"/>
                          </a:solidFill>
                          <a:latin typeface="Arial" panose="020B0604020202020204" pitchFamily="34" charset="0"/>
                          <a:ea typeface="+mn-ea"/>
                          <a:cs typeface="Arial" panose="020B0604020202020204" pitchFamily="34" charset="0"/>
                        </a:rPr>
                        <a:t>f</a:t>
                      </a:r>
                      <a:r>
                        <a:rPr lang="en-IN" sz="2000" b="1" i="0" u="none" strike="noStrike" kern="1200" baseline="-25000" dirty="0">
                          <a:solidFill>
                            <a:srgbClr val="000000"/>
                          </a:solidFill>
                          <a:latin typeface="Arial" panose="020B0604020202020204" pitchFamily="34" charset="0"/>
                          <a:ea typeface="+mn-ea"/>
                          <a:cs typeface="Arial" panose="020B0604020202020204" pitchFamily="34" charset="0"/>
                        </a:rPr>
                        <a:t>1</a:t>
                      </a:r>
                      <a:r>
                        <a:rPr lang="en-IN" sz="2000" b="1" i="0" u="none" strike="noStrike" kern="1200" baseline="0" dirty="0">
                          <a:solidFill>
                            <a:srgbClr val="000000"/>
                          </a:solidFill>
                          <a:latin typeface="Arial" panose="020B0604020202020204" pitchFamily="34" charset="0"/>
                          <a:ea typeface="+mn-ea"/>
                          <a:cs typeface="Arial" panose="020B0604020202020204" pitchFamily="34" charset="0"/>
                        </a:rPr>
                        <a:t>−</a:t>
                      </a:r>
                      <a:r>
                        <a:rPr lang="en-IN" sz="2000" b="1" i="1" u="none" strike="noStrike" kern="1200" baseline="0" dirty="0">
                          <a:solidFill>
                            <a:srgbClr val="000000"/>
                          </a:solidFill>
                          <a:latin typeface="Arial" panose="020B0604020202020204" pitchFamily="34" charset="0"/>
                          <a:ea typeface="+mn-ea"/>
                          <a:cs typeface="Arial" panose="020B0604020202020204" pitchFamily="34" charset="0"/>
                        </a:rPr>
                        <a:t>f</a:t>
                      </a:r>
                      <a:r>
                        <a:rPr lang="en-IN" sz="2000" b="1" i="0" u="none" strike="noStrike" kern="1200" baseline="-25000" dirty="0">
                          <a:solidFill>
                            <a:srgbClr val="000000"/>
                          </a:solidFill>
                          <a:latin typeface="Arial" panose="020B0604020202020204" pitchFamily="34" charset="0"/>
                          <a:ea typeface="+mn-ea"/>
                          <a:cs typeface="Arial" panose="020B0604020202020204" pitchFamily="34" charset="0"/>
                        </a:rPr>
                        <a:t>2</a:t>
                      </a:r>
                      <a:r>
                        <a:rPr lang="en-IN" sz="2000" b="1" i="0" u="none" strike="noStrike" kern="1200" baseline="0" dirty="0">
                          <a:solidFill>
                            <a:srgbClr val="000000"/>
                          </a:solidFill>
                          <a:latin typeface="Arial" panose="020B0604020202020204" pitchFamily="34" charset="0"/>
                          <a:ea typeface="+mn-ea"/>
                          <a:cs typeface="Arial" panose="020B0604020202020204" pitchFamily="34" charset="0"/>
                        </a:rPr>
                        <a:t>)</a:t>
                      </a:r>
                      <a:endParaRPr lang="en-US" sz="2000" b="1" dirty="0">
                        <a:solidFill>
                          <a:srgbClr val="000000"/>
                        </a:solidFill>
                        <a:latin typeface="Arial" panose="020B0604020202020204" pitchFamily="34" charset="0"/>
                        <a:cs typeface="Arial" panose="020B0604020202020204" pitchFamily="34" charset="0"/>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tc>
                  <a:txBody>
                    <a:bodyPr/>
                    <a:lstStyle/>
                    <a:p>
                      <a:pPr algn="ctr"/>
                      <a:r>
                        <a:rPr lang="en-US" sz="2000" dirty="0">
                          <a:solidFill>
                            <a:srgbClr val="000000"/>
                          </a:solidFill>
                          <a:latin typeface="Arial" panose="020B0604020202020204" pitchFamily="34" charset="0"/>
                          <a:cs typeface="Arial" panose="020B0604020202020204" pitchFamily="34" charset="0"/>
                        </a:rPr>
                        <a:t>Percentage</a:t>
                      </a:r>
                      <a:r>
                        <a:rPr lang="en-US" sz="2000" baseline="0" dirty="0">
                          <a:solidFill>
                            <a:srgbClr val="000000"/>
                          </a:solidFill>
                          <a:latin typeface="Arial" panose="020B0604020202020204" pitchFamily="34" charset="0"/>
                          <a:cs typeface="Arial" panose="020B0604020202020204" pitchFamily="34" charset="0"/>
                        </a:rPr>
                        <a:t>      change</a:t>
                      </a:r>
                      <a:endParaRPr lang="en-US" sz="2000" dirty="0">
                        <a:solidFill>
                          <a:srgbClr val="000000"/>
                        </a:solidFill>
                        <a:latin typeface="Arial" panose="020B0604020202020204" pitchFamily="34" charset="0"/>
                        <a:cs typeface="Arial" panose="020B0604020202020204" pitchFamily="34" charset="0"/>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extLst>
                  <a:ext uri="{0D108BD9-81ED-4DB2-BD59-A6C34878D82A}">
                    <a16:rowId xmlns:a16="http://schemas.microsoft.com/office/drawing/2014/main" val="938209363"/>
                  </a:ext>
                </a:extLst>
              </a:tr>
              <a:tr h="370840">
                <a:tc>
                  <a:txBody>
                    <a:bodyPr/>
                    <a:lstStyle/>
                    <a:p>
                      <a:pPr algn="l"/>
                      <a:r>
                        <a:rPr lang="en-US" dirty="0">
                          <a:solidFill>
                            <a:srgbClr val="000000"/>
                          </a:solidFill>
                          <a:latin typeface="Arial" panose="020B0604020202020204" pitchFamily="34" charset="0"/>
                          <a:cs typeface="Arial" panose="020B0604020202020204" pitchFamily="34" charset="0"/>
                        </a:rPr>
                        <a:t>China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1,393,800,000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1,343,900,000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−49,900,000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−3.58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2161227136"/>
                  </a:ext>
                </a:extLst>
              </a:tr>
              <a:tr h="370840">
                <a:tc>
                  <a:txBody>
                    <a:bodyPr/>
                    <a:lstStyle/>
                    <a:p>
                      <a:pPr algn="l"/>
                      <a:r>
                        <a:rPr lang="en-US" dirty="0">
                          <a:solidFill>
                            <a:srgbClr val="000000"/>
                          </a:solidFill>
                          <a:latin typeface="Arial" panose="020B0604020202020204" pitchFamily="34" charset="0"/>
                          <a:cs typeface="Arial" panose="020B0604020202020204" pitchFamily="34" charset="0"/>
                        </a:rPr>
                        <a:t>U.S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328,000,000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389,600,000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61,600,000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18.78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1958971414"/>
                  </a:ext>
                </a:extLst>
              </a:tr>
              <a:tr h="370840">
                <a:tc>
                  <a:txBody>
                    <a:bodyPr/>
                    <a:lstStyle/>
                    <a:p>
                      <a:pPr algn="l"/>
                      <a:r>
                        <a:rPr lang="en-US" dirty="0">
                          <a:solidFill>
                            <a:srgbClr val="000000"/>
                          </a:solidFill>
                          <a:latin typeface="Arial" panose="020B0604020202020204" pitchFamily="34" charset="0"/>
                          <a:cs typeface="Arial" panose="020B0604020202020204" pitchFamily="34" charset="0"/>
                        </a:rPr>
                        <a:t>Nigeria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195,900,000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410,600,000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214,700,000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109.60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4078774900"/>
                  </a:ext>
                </a:extLst>
              </a:tr>
              <a:tr h="370840">
                <a:tc>
                  <a:txBody>
                    <a:bodyPr/>
                    <a:lstStyle/>
                    <a:p>
                      <a:pPr algn="l"/>
                      <a:r>
                        <a:rPr lang="en-US" dirty="0">
                          <a:solidFill>
                            <a:srgbClr val="000000"/>
                          </a:solidFill>
                          <a:latin typeface="Arial" panose="020B0604020202020204" pitchFamily="34" charset="0"/>
                          <a:cs typeface="Arial" panose="020B0604020202020204" pitchFamily="34" charset="0"/>
                        </a:rPr>
                        <a:t>Mexico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130,800,000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164,300,000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33,500,000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25.61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2661127486"/>
                  </a:ext>
                </a:extLst>
              </a:tr>
              <a:tr h="370840">
                <a:tc>
                  <a:txBody>
                    <a:bodyPr/>
                    <a:lstStyle/>
                    <a:p>
                      <a:pPr algn="l"/>
                      <a:r>
                        <a:rPr lang="en-US" dirty="0">
                          <a:solidFill>
                            <a:srgbClr val="000000"/>
                          </a:solidFill>
                          <a:latin typeface="Arial" panose="020B0604020202020204" pitchFamily="34" charset="0"/>
                          <a:cs typeface="Arial" panose="020B0604020202020204" pitchFamily="34" charset="0"/>
                        </a:rPr>
                        <a:t>U.K.</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66,400,000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74,700,000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8,300,000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12.50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56510820"/>
                  </a:ext>
                </a:extLst>
              </a:tr>
              <a:tr h="370840">
                <a:tc>
                  <a:txBody>
                    <a:bodyPr/>
                    <a:lstStyle/>
                    <a:p>
                      <a:pPr algn="l"/>
                      <a:r>
                        <a:rPr lang="en-US" dirty="0">
                          <a:solidFill>
                            <a:srgbClr val="000000"/>
                          </a:solidFill>
                          <a:latin typeface="Arial" panose="020B0604020202020204" pitchFamily="34" charset="0"/>
                          <a:cs typeface="Arial" panose="020B0604020202020204" pitchFamily="34" charset="0"/>
                        </a:rPr>
                        <a:t>Canada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37,200,000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49,900,000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12,700,000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34.14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extLst>
                  <a:ext uri="{0D108BD9-81ED-4DB2-BD59-A6C34878D82A}">
                    <a16:rowId xmlns:a16="http://schemas.microsoft.com/office/drawing/2014/main" val="4117471966"/>
                  </a:ext>
                </a:extLst>
              </a:tr>
            </a:tbl>
          </a:graphicData>
        </a:graphic>
      </p:graphicFrame>
      <p:sp>
        <p:nvSpPr>
          <p:cNvPr id="11" name="Text Placeholder 4">
            <a:extLst>
              <a:ext uri="{FF2B5EF4-FFF2-40B4-BE49-F238E27FC236}">
                <a16:creationId xmlns:a16="http://schemas.microsoft.com/office/drawing/2014/main" id="{F9CF2404-E43D-4B76-B6C5-A08F343A9F8A}"/>
              </a:ext>
            </a:extLst>
          </p:cNvPr>
          <p:cNvSpPr>
            <a:spLocks noGrp="1"/>
          </p:cNvSpPr>
          <p:nvPr>
            <p:ph type="body" sz="quarter" idx="18"/>
          </p:nvPr>
        </p:nvSpPr>
        <p:spPr>
          <a:xfrm>
            <a:off x="742188" y="5320665"/>
            <a:ext cx="10707624" cy="640080"/>
          </a:xfrm>
        </p:spPr>
        <p:txBody>
          <a:bodyPr/>
          <a:lstStyle/>
          <a:p>
            <a:pPr marL="0" indent="0">
              <a:lnSpc>
                <a:spcPct val="100000"/>
              </a:lnSpc>
              <a:spcBef>
                <a:spcPts val="400"/>
              </a:spcBef>
              <a:spcAft>
                <a:spcPts val="0"/>
              </a:spcAft>
              <a:buNone/>
            </a:pPr>
            <a:r>
              <a:rPr lang="en-US" sz="1800" dirty="0"/>
              <a:t>Source: Population reference Bureau, 2019. </a:t>
            </a:r>
            <a:r>
              <a:rPr lang="en-US" sz="1800" i="1" dirty="0"/>
              <a:t>2018 World Population Data Sheet</a:t>
            </a:r>
            <a:r>
              <a:rPr lang="en-US" sz="1800" dirty="0"/>
              <a:t>. Retrieved from https://</a:t>
            </a:r>
          </a:p>
          <a:p>
            <a:pPr marL="0" indent="0">
              <a:lnSpc>
                <a:spcPct val="100000"/>
              </a:lnSpc>
              <a:spcBef>
                <a:spcPts val="400"/>
              </a:spcBef>
              <a:spcAft>
                <a:spcPts val="0"/>
              </a:spcAft>
              <a:buNone/>
            </a:pPr>
            <a:r>
              <a:rPr lang="en-IN" sz="1800" dirty="0"/>
              <a:t>www.prb.org/2018-world-population-data-sheet-with-focus-on-changing-age-structures/</a:t>
            </a:r>
          </a:p>
        </p:txBody>
      </p:sp>
    </p:spTree>
    <p:extLst>
      <p:ext uri="{BB962C8B-B14F-4D97-AF65-F5344CB8AC3E}">
        <p14:creationId xmlns:p14="http://schemas.microsoft.com/office/powerpoint/2010/main" val="21082804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Frequency Distributions</a:t>
            </a:r>
            <a:endParaRPr lang="en-US" dirty="0"/>
          </a:p>
        </p:txBody>
      </p:sp>
      <p:sp>
        <p:nvSpPr>
          <p:cNvPr id="3" name="Text Placeholder 2"/>
          <p:cNvSpPr>
            <a:spLocks noGrp="1"/>
          </p:cNvSpPr>
          <p:nvPr>
            <p:ph type="body" sz="quarter" idx="17"/>
          </p:nvPr>
        </p:nvSpPr>
        <p:spPr>
          <a:xfrm>
            <a:off x="743576" y="1484064"/>
            <a:ext cx="10711543" cy="4394200"/>
          </a:xfrm>
        </p:spPr>
        <p:txBody>
          <a:bodyPr/>
          <a:lstStyle/>
          <a:p>
            <a:pPr marL="365760" indent="-365760">
              <a:spcBef>
                <a:spcPts val="800"/>
              </a:spcBef>
              <a:spcAft>
                <a:spcPts val="800"/>
              </a:spcAft>
            </a:pPr>
            <a:r>
              <a:rPr lang="en-US" altLang="en-US" b="1" dirty="0"/>
              <a:t>Frequency distributions </a:t>
            </a:r>
            <a:r>
              <a:rPr lang="en-US" altLang="en-US" dirty="0"/>
              <a:t>are tables that report the number of cases in each category of a variable</a:t>
            </a:r>
          </a:p>
          <a:p>
            <a:pPr marL="365760" indent="-365760">
              <a:spcBef>
                <a:spcPts val="800"/>
              </a:spcBef>
              <a:spcAft>
                <a:spcPts val="800"/>
              </a:spcAft>
            </a:pPr>
            <a:r>
              <a:rPr lang="en-US" altLang="en-US" b="1" dirty="0"/>
              <a:t>Frequency distributions</a:t>
            </a:r>
            <a:r>
              <a:rPr lang="en-US" altLang="en-US" dirty="0"/>
              <a:t> summarize distribution of a variable by reporting the number of times each score of a variable occurred</a:t>
            </a:r>
          </a:p>
          <a:p>
            <a:pPr marL="365760" indent="-365760">
              <a:spcBef>
                <a:spcPts val="800"/>
              </a:spcBef>
              <a:spcAft>
                <a:spcPts val="800"/>
              </a:spcAft>
            </a:pPr>
            <a:r>
              <a:rPr kumimoji="1" lang="en-US" altLang="en-US" dirty="0"/>
              <a:t>General Rule for categories of frequency distribution:</a:t>
            </a:r>
          </a:p>
          <a:p>
            <a:pPr marL="822960" lvl="1" indent="-320040">
              <a:spcBef>
                <a:spcPts val="800"/>
              </a:spcBef>
              <a:spcAft>
                <a:spcPts val="800"/>
              </a:spcAft>
            </a:pPr>
            <a:r>
              <a:rPr kumimoji="1" lang="en-US" altLang="en-US" dirty="0"/>
              <a:t>Exhaustive</a:t>
            </a:r>
          </a:p>
          <a:p>
            <a:pPr marL="822960" lvl="1" indent="-320040">
              <a:spcBef>
                <a:spcPts val="800"/>
              </a:spcBef>
              <a:spcAft>
                <a:spcPts val="800"/>
              </a:spcAft>
            </a:pPr>
            <a:r>
              <a:rPr kumimoji="1" lang="en-US" altLang="en-US" dirty="0"/>
              <a:t>Mutually exclusive</a:t>
            </a:r>
          </a:p>
          <a:p>
            <a:pPr lvl="2">
              <a:spcBef>
                <a:spcPts val="800"/>
              </a:spcBef>
              <a:spcAft>
                <a:spcPts val="800"/>
              </a:spcAft>
            </a:pPr>
            <a:r>
              <a:rPr kumimoji="1" lang="en-US" altLang="en-US" sz="2000" dirty="0"/>
              <a:t>Each case counted in one and only one category</a:t>
            </a:r>
          </a:p>
        </p:txBody>
      </p:sp>
    </p:spTree>
    <p:extLst>
      <p:ext uri="{BB962C8B-B14F-4D97-AF65-F5344CB8AC3E}">
        <p14:creationId xmlns:p14="http://schemas.microsoft.com/office/powerpoint/2010/main" val="19218254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2800" dirty="0"/>
              <a:t>Frequency Distributions for Nominal Level Variables: Three Examples</a:t>
            </a:r>
            <a:endParaRPr kumimoji="1" lang="en-US" sz="2800" kern="0" dirty="0">
              <a:solidFill>
                <a:schemeClr val="tx2"/>
              </a:solidFill>
            </a:endParaRPr>
          </a:p>
        </p:txBody>
      </p:sp>
      <p:sp>
        <p:nvSpPr>
          <p:cNvPr id="10" name="Text Placeholder 2">
            <a:extLst>
              <a:ext uri="{FF2B5EF4-FFF2-40B4-BE49-F238E27FC236}">
                <a16:creationId xmlns:a16="http://schemas.microsoft.com/office/drawing/2014/main" id="{0DCC812F-72B9-4E4C-9F9B-A6A86D3CF489}"/>
              </a:ext>
            </a:extLst>
          </p:cNvPr>
          <p:cNvSpPr>
            <a:spLocks noGrp="1"/>
          </p:cNvSpPr>
          <p:nvPr>
            <p:ph type="body" sz="quarter" idx="17"/>
          </p:nvPr>
        </p:nvSpPr>
        <p:spPr>
          <a:xfrm>
            <a:off x="743576" y="1152520"/>
            <a:ext cx="3200400" cy="274320"/>
          </a:xfrm>
        </p:spPr>
        <p:txBody>
          <a:bodyPr>
            <a:normAutofit/>
          </a:bodyPr>
          <a:lstStyle/>
          <a:p>
            <a:pPr marL="0" indent="0">
              <a:buNone/>
            </a:pPr>
            <a:r>
              <a:rPr lang="en-IN" sz="1600" b="1" dirty="0"/>
              <a:t>Gender (fictitious data)</a:t>
            </a:r>
            <a:endParaRPr lang="en-IN" sz="1600" dirty="0"/>
          </a:p>
        </p:txBody>
      </p:sp>
      <p:graphicFrame>
        <p:nvGraphicFramePr>
          <p:cNvPr id="14" name="Table 3">
            <a:extLst>
              <a:ext uri="{FF2B5EF4-FFF2-40B4-BE49-F238E27FC236}">
                <a16:creationId xmlns:a16="http://schemas.microsoft.com/office/drawing/2014/main" id="{EAB909EC-409E-46BC-A6D2-BDC21F144D57}"/>
              </a:ext>
            </a:extLst>
          </p:cNvPr>
          <p:cNvGraphicFramePr>
            <a:graphicFrameLocks noGrp="1"/>
          </p:cNvGraphicFramePr>
          <p:nvPr>
            <p:ph type="tbl" sz="quarter" idx="10"/>
            <p:extLst>
              <p:ext uri="{D42A27DB-BD31-4B8C-83A1-F6EECF244321}">
                <p14:modId xmlns:p14="http://schemas.microsoft.com/office/powerpoint/2010/main" val="1388710868"/>
              </p:ext>
            </p:extLst>
          </p:nvPr>
        </p:nvGraphicFramePr>
        <p:xfrm>
          <a:off x="795338" y="1442187"/>
          <a:ext cx="2651760" cy="1341120"/>
        </p:xfrm>
        <a:graphic>
          <a:graphicData uri="http://schemas.openxmlformats.org/drawingml/2006/table">
            <a:tbl>
              <a:tblPr firstRow="1" bandRow="1">
                <a:tableStyleId>{5C22544A-7EE6-4342-B048-85BDC9FD1C3A}</a:tableStyleId>
              </a:tblPr>
              <a:tblGrid>
                <a:gridCol w="1280160">
                  <a:extLst>
                    <a:ext uri="{9D8B030D-6E8A-4147-A177-3AD203B41FA5}">
                      <a16:colId xmlns:a16="http://schemas.microsoft.com/office/drawing/2014/main" val="2032760969"/>
                    </a:ext>
                  </a:extLst>
                </a:gridCol>
                <a:gridCol w="1371600">
                  <a:extLst>
                    <a:ext uri="{9D8B030D-6E8A-4147-A177-3AD203B41FA5}">
                      <a16:colId xmlns:a16="http://schemas.microsoft.com/office/drawing/2014/main" val="2649396158"/>
                    </a:ext>
                  </a:extLst>
                </a:gridCol>
              </a:tblGrid>
              <a:tr h="320040">
                <a:tc>
                  <a:txBody>
                    <a:bodyPr/>
                    <a:lstStyle/>
                    <a:p>
                      <a:r>
                        <a:rPr lang="en-IN" sz="1600" dirty="0">
                          <a:solidFill>
                            <a:srgbClr val="000000"/>
                          </a:solidFill>
                          <a:latin typeface="Arial" panose="020B0604020202020204" pitchFamily="34" charset="0"/>
                          <a:cs typeface="Arial" panose="020B0604020202020204" pitchFamily="34" charset="0"/>
                        </a:rPr>
                        <a:t>Gender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tc>
                  <a:txBody>
                    <a:bodyPr/>
                    <a:lstStyle/>
                    <a:p>
                      <a:pPr algn="r"/>
                      <a:r>
                        <a:rPr lang="en-IN" sz="1600" dirty="0">
                          <a:solidFill>
                            <a:srgbClr val="000000"/>
                          </a:solidFill>
                          <a:latin typeface="Arial" panose="020B0604020202020204" pitchFamily="34" charset="0"/>
                          <a:cs typeface="Arial" panose="020B0604020202020204" pitchFamily="34" charset="0"/>
                        </a:rPr>
                        <a:t>Frequency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extLst>
                  <a:ext uri="{0D108BD9-81ED-4DB2-BD59-A6C34878D82A}">
                    <a16:rowId xmlns:a16="http://schemas.microsoft.com/office/drawing/2014/main" val="4005617520"/>
                  </a:ext>
                </a:extLst>
              </a:tr>
              <a:tr h="320040">
                <a:tc>
                  <a:txBody>
                    <a:bodyPr/>
                    <a:lstStyle/>
                    <a:p>
                      <a:r>
                        <a:rPr lang="en-IN" sz="1600" dirty="0">
                          <a:solidFill>
                            <a:srgbClr val="000000"/>
                          </a:solidFill>
                          <a:latin typeface="Arial" panose="020B0604020202020204" pitchFamily="34" charset="0"/>
                          <a:cs typeface="Arial" panose="020B0604020202020204" pitchFamily="34" charset="0"/>
                        </a:rPr>
                        <a:t>Males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r"/>
                      <a:r>
                        <a:rPr lang="en-IN" sz="1600" dirty="0">
                          <a:solidFill>
                            <a:srgbClr val="000000"/>
                          </a:solidFill>
                          <a:latin typeface="Arial" panose="020B0604020202020204" pitchFamily="34" charset="0"/>
                          <a:cs typeface="Arial" panose="020B0604020202020204" pitchFamily="34" charset="0"/>
                        </a:rPr>
                        <a:t>53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1491818263"/>
                  </a:ext>
                </a:extLst>
              </a:tr>
              <a:tr h="320040">
                <a:tc>
                  <a:txBody>
                    <a:bodyPr/>
                    <a:lstStyle/>
                    <a:p>
                      <a:r>
                        <a:rPr lang="en-IN" sz="1600" dirty="0">
                          <a:solidFill>
                            <a:srgbClr val="000000"/>
                          </a:solidFill>
                          <a:latin typeface="Arial" panose="020B0604020202020204" pitchFamily="34" charset="0"/>
                          <a:cs typeface="Arial" panose="020B0604020202020204" pitchFamily="34" charset="0"/>
                        </a:rPr>
                        <a:t>Females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r"/>
                      <a:r>
                        <a:rPr lang="en-US" sz="1600" u="sng" dirty="0">
                          <a:solidFill>
                            <a:srgbClr val="000000"/>
                          </a:solidFill>
                          <a:latin typeface="Arial" panose="020B0604020202020204" pitchFamily="34" charset="0"/>
                          <a:cs typeface="Arial" panose="020B0604020202020204" pitchFamily="34" charset="0"/>
                        </a:rPr>
                        <a:t>60</a:t>
                      </a:r>
                      <a:endParaRPr lang="en-IN" sz="1600" u="sng"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316504734"/>
                  </a:ext>
                </a:extLst>
              </a:tr>
              <a:tr h="320040">
                <a:tc>
                  <a:txBody>
                    <a:bodyPr/>
                    <a:lstStyle/>
                    <a:p>
                      <a:endParaRPr lang="en-IN" sz="16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tc>
                  <a:txBody>
                    <a:bodyPr/>
                    <a:lstStyle/>
                    <a:p>
                      <a:pPr algn="r"/>
                      <a:r>
                        <a:rPr lang="en-IN" sz="1600" b="0" i="1" u="none" strike="noStrike" kern="1200" baseline="0" dirty="0">
                          <a:solidFill>
                            <a:srgbClr val="000000"/>
                          </a:solidFill>
                          <a:latin typeface="Arial" panose="020B0604020202020204" pitchFamily="34" charset="0"/>
                          <a:ea typeface="+mn-ea"/>
                          <a:cs typeface="Arial" panose="020B0604020202020204" pitchFamily="34" charset="0"/>
                        </a:rPr>
                        <a:t>N </a:t>
                      </a:r>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 113</a:t>
                      </a:r>
                      <a:endParaRPr lang="en-IN" sz="16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extLst>
                  <a:ext uri="{0D108BD9-81ED-4DB2-BD59-A6C34878D82A}">
                    <a16:rowId xmlns:a16="http://schemas.microsoft.com/office/drawing/2014/main" val="589706505"/>
                  </a:ext>
                </a:extLst>
              </a:tr>
            </a:tbl>
          </a:graphicData>
        </a:graphic>
      </p:graphicFrame>
      <p:sp>
        <p:nvSpPr>
          <p:cNvPr id="5" name="Text Placeholder 4">
            <a:extLst>
              <a:ext uri="{FF2B5EF4-FFF2-40B4-BE49-F238E27FC236}">
                <a16:creationId xmlns:a16="http://schemas.microsoft.com/office/drawing/2014/main" id="{E2024147-E850-46DF-B192-698A50BD2B6C}"/>
              </a:ext>
            </a:extLst>
          </p:cNvPr>
          <p:cNvSpPr>
            <a:spLocks noGrp="1"/>
          </p:cNvSpPr>
          <p:nvPr>
            <p:ph type="body" sz="quarter" idx="19"/>
          </p:nvPr>
        </p:nvSpPr>
        <p:spPr>
          <a:xfrm>
            <a:off x="806116" y="2906650"/>
            <a:ext cx="5486400" cy="457200"/>
          </a:xfrm>
        </p:spPr>
        <p:txBody>
          <a:bodyPr>
            <a:normAutofit lnSpcReduction="10000"/>
          </a:bodyPr>
          <a:lstStyle/>
          <a:p>
            <a:pPr marL="0" indent="0">
              <a:buNone/>
            </a:pPr>
            <a:r>
              <a:rPr lang="en-US" sz="1600" b="1" dirty="0"/>
              <a:t>TABLE 2.2 Self-Described Religious Affiliation </a:t>
            </a:r>
            <a:r>
              <a:rPr lang="en-IN" sz="1600" b="1" dirty="0"/>
              <a:t>of Adult Americans, 2018</a:t>
            </a:r>
            <a:endParaRPr lang="en-IN" sz="1600" dirty="0"/>
          </a:p>
        </p:txBody>
      </p:sp>
      <p:graphicFrame>
        <p:nvGraphicFramePr>
          <p:cNvPr id="15" name="Table 5">
            <a:extLst>
              <a:ext uri="{FF2B5EF4-FFF2-40B4-BE49-F238E27FC236}">
                <a16:creationId xmlns:a16="http://schemas.microsoft.com/office/drawing/2014/main" id="{9A2B3233-ABD6-4AD9-9A5B-9A87533AB946}"/>
              </a:ext>
            </a:extLst>
          </p:cNvPr>
          <p:cNvGraphicFramePr>
            <a:graphicFrameLocks noGrp="1"/>
          </p:cNvGraphicFramePr>
          <p:nvPr>
            <p:ph type="tbl" sz="quarter" idx="24"/>
            <p:extLst>
              <p:ext uri="{D42A27DB-BD31-4B8C-83A1-F6EECF244321}">
                <p14:modId xmlns:p14="http://schemas.microsoft.com/office/powerpoint/2010/main" val="2237893486"/>
              </p:ext>
            </p:extLst>
          </p:nvPr>
        </p:nvGraphicFramePr>
        <p:xfrm>
          <a:off x="790074" y="3407928"/>
          <a:ext cx="5303520" cy="2346960"/>
        </p:xfrm>
        <a:graphic>
          <a:graphicData uri="http://schemas.openxmlformats.org/drawingml/2006/table">
            <a:tbl>
              <a:tblPr firstRow="1" bandRow="1">
                <a:tableStyleId>{5C22544A-7EE6-4342-B048-85BDC9FD1C3A}</a:tableStyleId>
              </a:tblPr>
              <a:tblGrid>
                <a:gridCol w="2651760">
                  <a:extLst>
                    <a:ext uri="{9D8B030D-6E8A-4147-A177-3AD203B41FA5}">
                      <a16:colId xmlns:a16="http://schemas.microsoft.com/office/drawing/2014/main" val="296649181"/>
                    </a:ext>
                  </a:extLst>
                </a:gridCol>
                <a:gridCol w="2651760">
                  <a:extLst>
                    <a:ext uri="{9D8B030D-6E8A-4147-A177-3AD203B41FA5}">
                      <a16:colId xmlns:a16="http://schemas.microsoft.com/office/drawing/2014/main" val="2270750950"/>
                    </a:ext>
                  </a:extLst>
                </a:gridCol>
              </a:tblGrid>
              <a:tr h="326571">
                <a:tc>
                  <a:txBody>
                    <a:bodyPr/>
                    <a:lstStyle/>
                    <a:p>
                      <a:r>
                        <a:rPr lang="en-IN" sz="1600" dirty="0">
                          <a:solidFill>
                            <a:srgbClr val="000000"/>
                          </a:solidFill>
                          <a:latin typeface="Arial" panose="020B0604020202020204" pitchFamily="34" charset="0"/>
                          <a:cs typeface="Arial" panose="020B0604020202020204" pitchFamily="34" charset="0"/>
                        </a:rPr>
                        <a:t>Religious Group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tc>
                  <a:txBody>
                    <a:bodyPr/>
                    <a:lstStyle/>
                    <a:p>
                      <a:pPr algn="r"/>
                      <a:r>
                        <a:rPr lang="en-IN" sz="1600" dirty="0">
                          <a:solidFill>
                            <a:srgbClr val="000000"/>
                          </a:solidFill>
                          <a:latin typeface="Arial" panose="020B0604020202020204" pitchFamily="34" charset="0"/>
                          <a:cs typeface="Arial" panose="020B0604020202020204" pitchFamily="34" charset="0"/>
                        </a:rPr>
                        <a:t>Frequency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extLst>
                  <a:ext uri="{0D108BD9-81ED-4DB2-BD59-A6C34878D82A}">
                    <a16:rowId xmlns:a16="http://schemas.microsoft.com/office/drawing/2014/main" val="1592868524"/>
                  </a:ext>
                </a:extLst>
              </a:tr>
              <a:tr h="326571">
                <a:tc>
                  <a:txBody>
                    <a:bodyPr/>
                    <a:lstStyle/>
                    <a:p>
                      <a:r>
                        <a:rPr lang="en-IN" sz="1600" dirty="0">
                          <a:solidFill>
                            <a:srgbClr val="000000"/>
                          </a:solidFill>
                          <a:latin typeface="Arial" panose="020B0604020202020204" pitchFamily="34" charset="0"/>
                          <a:cs typeface="Arial" panose="020B0604020202020204" pitchFamily="34" charset="0"/>
                        </a:rPr>
                        <a:t>Protestant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r"/>
                      <a:r>
                        <a:rPr lang="en-IN" sz="1600" dirty="0">
                          <a:solidFill>
                            <a:srgbClr val="000000"/>
                          </a:solidFill>
                          <a:latin typeface="Arial" panose="020B0604020202020204" pitchFamily="34" charset="0"/>
                          <a:cs typeface="Arial" panose="020B0604020202020204" pitchFamily="34" charset="0"/>
                        </a:rPr>
                        <a:t>124,148,263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834723070"/>
                  </a:ext>
                </a:extLst>
              </a:tr>
              <a:tr h="326571">
                <a:tc>
                  <a:txBody>
                    <a:bodyPr/>
                    <a:lstStyle/>
                    <a:p>
                      <a:r>
                        <a:rPr lang="en-IN" sz="1600" dirty="0">
                          <a:solidFill>
                            <a:srgbClr val="000000"/>
                          </a:solidFill>
                          <a:latin typeface="Arial" panose="020B0604020202020204" pitchFamily="34" charset="0"/>
                          <a:cs typeface="Arial" panose="020B0604020202020204" pitchFamily="34" charset="0"/>
                        </a:rPr>
                        <a:t>Catholic</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r"/>
                      <a:r>
                        <a:rPr lang="en-IN" sz="1600" dirty="0">
                          <a:solidFill>
                            <a:srgbClr val="000000"/>
                          </a:solidFill>
                          <a:latin typeface="Arial" panose="020B0604020202020204" pitchFamily="34" charset="0"/>
                          <a:cs typeface="Arial" panose="020B0604020202020204" pitchFamily="34" charset="0"/>
                        </a:rPr>
                        <a:t>53,822,969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561676965"/>
                  </a:ext>
                </a:extLst>
              </a:tr>
              <a:tr h="326571">
                <a:tc>
                  <a:txBody>
                    <a:bodyPr/>
                    <a:lstStyle/>
                    <a:p>
                      <a:r>
                        <a:rPr lang="en-IN" sz="1600" dirty="0">
                          <a:solidFill>
                            <a:srgbClr val="000000"/>
                          </a:solidFill>
                          <a:latin typeface="Arial" panose="020B0604020202020204" pitchFamily="34" charset="0"/>
                          <a:cs typeface="Arial" panose="020B0604020202020204" pitchFamily="34" charset="0"/>
                        </a:rPr>
                        <a:t>Jewish</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r"/>
                      <a:r>
                        <a:rPr lang="en-IN" sz="1600" dirty="0">
                          <a:solidFill>
                            <a:srgbClr val="000000"/>
                          </a:solidFill>
                          <a:latin typeface="Arial" panose="020B0604020202020204" pitchFamily="34" charset="0"/>
                          <a:cs typeface="Arial" panose="020B0604020202020204" pitchFamily="34" charset="0"/>
                        </a:rPr>
                        <a:t>4,315,993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1505056571"/>
                  </a:ext>
                </a:extLst>
              </a:tr>
              <a:tr h="326571">
                <a:tc>
                  <a:txBody>
                    <a:bodyPr/>
                    <a:lstStyle/>
                    <a:p>
                      <a:r>
                        <a:rPr lang="en-IN" sz="1600" dirty="0">
                          <a:solidFill>
                            <a:srgbClr val="000000"/>
                          </a:solidFill>
                          <a:latin typeface="Arial" panose="020B0604020202020204" pitchFamily="34" charset="0"/>
                          <a:cs typeface="Arial" panose="020B0604020202020204" pitchFamily="34" charset="0"/>
                        </a:rPr>
                        <a:t>None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r"/>
                      <a:r>
                        <a:rPr lang="en-IN" sz="1600" dirty="0">
                          <a:solidFill>
                            <a:srgbClr val="000000"/>
                          </a:solidFill>
                          <a:latin typeface="Arial" panose="020B0604020202020204" pitchFamily="34" charset="0"/>
                          <a:cs typeface="Arial" panose="020B0604020202020204" pitchFamily="34" charset="0"/>
                        </a:rPr>
                        <a:t>59,154,489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2381846640"/>
                  </a:ext>
                </a:extLst>
              </a:tr>
              <a:tr h="326571">
                <a:tc>
                  <a:txBody>
                    <a:bodyPr/>
                    <a:lstStyle/>
                    <a:p>
                      <a:r>
                        <a:rPr lang="en-IN" sz="1600" dirty="0">
                          <a:solidFill>
                            <a:srgbClr val="000000"/>
                          </a:solidFill>
                          <a:latin typeface="Arial" panose="020B0604020202020204" pitchFamily="34" charset="0"/>
                          <a:cs typeface="Arial" panose="020B0604020202020204" pitchFamily="34" charset="0"/>
                        </a:rPr>
                        <a:t>Other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r"/>
                      <a:r>
                        <a:rPr lang="en-IN" sz="1600" u="sng" dirty="0">
                          <a:solidFill>
                            <a:srgbClr val="000000"/>
                          </a:solidFill>
                          <a:latin typeface="Arial" panose="020B0604020202020204" pitchFamily="34" charset="0"/>
                          <a:cs typeface="Arial" panose="020B0604020202020204" pitchFamily="34" charset="0"/>
                        </a:rPr>
                        <a:t>12,440,215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3908964454"/>
                  </a:ext>
                </a:extLst>
              </a:tr>
              <a:tr h="326571">
                <a:tc>
                  <a:txBody>
                    <a:bodyPr/>
                    <a:lstStyle/>
                    <a:p>
                      <a:endParaRPr lang="en-IN" sz="16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tc>
                  <a:txBody>
                    <a:bodyPr/>
                    <a:lstStyle/>
                    <a:p>
                      <a:pPr algn="r"/>
                      <a:r>
                        <a:rPr lang="en-IN" sz="1600" i="1" dirty="0">
                          <a:solidFill>
                            <a:srgbClr val="000000"/>
                          </a:solidFill>
                          <a:latin typeface="Arial" panose="020B0604020202020204" pitchFamily="34" charset="0"/>
                          <a:cs typeface="Arial" panose="020B0604020202020204" pitchFamily="34" charset="0"/>
                        </a:rPr>
                        <a:t>N</a:t>
                      </a:r>
                      <a:r>
                        <a:rPr lang="en-IN" sz="1600" dirty="0">
                          <a:solidFill>
                            <a:srgbClr val="000000"/>
                          </a:solidFill>
                          <a:latin typeface="Arial" panose="020B0604020202020204" pitchFamily="34" charset="0"/>
                          <a:cs typeface="Arial" panose="020B0604020202020204" pitchFamily="34" charset="0"/>
                        </a:rPr>
                        <a:t> = 253,881,929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extLst>
                  <a:ext uri="{0D108BD9-81ED-4DB2-BD59-A6C34878D82A}">
                    <a16:rowId xmlns:a16="http://schemas.microsoft.com/office/drawing/2014/main" val="54523006"/>
                  </a:ext>
                </a:extLst>
              </a:tr>
            </a:tbl>
          </a:graphicData>
        </a:graphic>
      </p:graphicFrame>
      <p:sp>
        <p:nvSpPr>
          <p:cNvPr id="6" name="Text Placeholder 6">
            <a:extLst>
              <a:ext uri="{FF2B5EF4-FFF2-40B4-BE49-F238E27FC236}">
                <a16:creationId xmlns:a16="http://schemas.microsoft.com/office/drawing/2014/main" id="{B216CDE0-F42E-43A6-9933-DB4CA733DAB4}"/>
              </a:ext>
            </a:extLst>
          </p:cNvPr>
          <p:cNvSpPr>
            <a:spLocks noGrp="1"/>
          </p:cNvSpPr>
          <p:nvPr>
            <p:ph type="body" sz="quarter" idx="20"/>
          </p:nvPr>
        </p:nvSpPr>
        <p:spPr>
          <a:xfrm>
            <a:off x="988996" y="5822262"/>
            <a:ext cx="6583680" cy="457200"/>
          </a:xfrm>
        </p:spPr>
        <p:txBody>
          <a:bodyPr/>
          <a:lstStyle/>
          <a:p>
            <a:pPr marL="0" indent="0">
              <a:lnSpc>
                <a:spcPct val="100000"/>
              </a:lnSpc>
              <a:spcBef>
                <a:spcPts val="0"/>
              </a:spcBef>
              <a:buNone/>
            </a:pPr>
            <a:r>
              <a:rPr lang="en-US" sz="1400" dirty="0"/>
              <a:t>Source: General Social Survey, 2018. Frequencies are approximations computed by multiplying the percentage in each category by the total adult population in 2018.</a:t>
            </a:r>
            <a:endParaRPr lang="en-IN" sz="1400" dirty="0"/>
          </a:p>
        </p:txBody>
      </p:sp>
      <p:sp>
        <p:nvSpPr>
          <p:cNvPr id="11" name="Text Placeholder 7">
            <a:extLst>
              <a:ext uri="{FF2B5EF4-FFF2-40B4-BE49-F238E27FC236}">
                <a16:creationId xmlns:a16="http://schemas.microsoft.com/office/drawing/2014/main" id="{F9CF2404-E43D-4B76-B6C5-A08F343A9F8A}"/>
              </a:ext>
            </a:extLst>
          </p:cNvPr>
          <p:cNvSpPr>
            <a:spLocks noGrp="1"/>
          </p:cNvSpPr>
          <p:nvPr>
            <p:ph type="body" sz="quarter" idx="18"/>
          </p:nvPr>
        </p:nvSpPr>
        <p:spPr>
          <a:xfrm>
            <a:off x="6646656" y="1279345"/>
            <a:ext cx="4937760" cy="457200"/>
          </a:xfrm>
        </p:spPr>
        <p:txBody>
          <a:bodyPr/>
          <a:lstStyle/>
          <a:p>
            <a:pPr marL="0" indent="0">
              <a:buNone/>
            </a:pPr>
            <a:r>
              <a:rPr lang="en-US" sz="1600" b="1" dirty="0"/>
              <a:t>TABLE 2.3 Self-Described Religious Affiliation </a:t>
            </a:r>
            <a:r>
              <a:rPr lang="en-IN" sz="1600" b="1" dirty="0"/>
              <a:t>of Adult Americans, 2018</a:t>
            </a:r>
            <a:endParaRPr lang="en-IN" sz="1200" dirty="0"/>
          </a:p>
        </p:txBody>
      </p:sp>
      <p:graphicFrame>
        <p:nvGraphicFramePr>
          <p:cNvPr id="16" name="Table 8">
            <a:extLst>
              <a:ext uri="{FF2B5EF4-FFF2-40B4-BE49-F238E27FC236}">
                <a16:creationId xmlns:a16="http://schemas.microsoft.com/office/drawing/2014/main" id="{F16FAEB9-F409-413A-A1AE-0AB90B34FAE0}"/>
              </a:ext>
            </a:extLst>
          </p:cNvPr>
          <p:cNvGraphicFramePr>
            <a:graphicFrameLocks noGrp="1"/>
          </p:cNvGraphicFramePr>
          <p:nvPr>
            <p:ph type="tbl" sz="quarter" idx="22"/>
            <p:extLst>
              <p:ext uri="{D42A27DB-BD31-4B8C-83A1-F6EECF244321}">
                <p14:modId xmlns:p14="http://schemas.microsoft.com/office/powerpoint/2010/main" val="2929228976"/>
              </p:ext>
            </p:extLst>
          </p:nvPr>
        </p:nvGraphicFramePr>
        <p:xfrm>
          <a:off x="6646656" y="1774101"/>
          <a:ext cx="5303520" cy="3017520"/>
        </p:xfrm>
        <a:graphic>
          <a:graphicData uri="http://schemas.openxmlformats.org/drawingml/2006/table">
            <a:tbl>
              <a:tblPr firstRow="1" bandRow="1">
                <a:tableStyleId>{5C22544A-7EE6-4342-B048-85BDC9FD1C3A}</a:tableStyleId>
              </a:tblPr>
              <a:tblGrid>
                <a:gridCol w="2651760">
                  <a:extLst>
                    <a:ext uri="{9D8B030D-6E8A-4147-A177-3AD203B41FA5}">
                      <a16:colId xmlns:a16="http://schemas.microsoft.com/office/drawing/2014/main" val="296649181"/>
                    </a:ext>
                  </a:extLst>
                </a:gridCol>
                <a:gridCol w="2651760">
                  <a:extLst>
                    <a:ext uri="{9D8B030D-6E8A-4147-A177-3AD203B41FA5}">
                      <a16:colId xmlns:a16="http://schemas.microsoft.com/office/drawing/2014/main" val="2270750950"/>
                    </a:ext>
                  </a:extLst>
                </a:gridCol>
              </a:tblGrid>
              <a:tr h="325120">
                <a:tc>
                  <a:txBody>
                    <a:bodyPr/>
                    <a:lstStyle/>
                    <a:p>
                      <a:r>
                        <a:rPr lang="en-IN" sz="1600" dirty="0">
                          <a:solidFill>
                            <a:srgbClr val="000000"/>
                          </a:solidFill>
                          <a:latin typeface="Arial" panose="020B0604020202020204" pitchFamily="34" charset="0"/>
                          <a:cs typeface="Arial" panose="020B0604020202020204" pitchFamily="34" charset="0"/>
                        </a:rPr>
                        <a:t>Religious Group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tc>
                  <a:txBody>
                    <a:bodyPr/>
                    <a:lstStyle/>
                    <a:p>
                      <a:pPr algn="r"/>
                      <a:r>
                        <a:rPr lang="en-IN" sz="1600" dirty="0">
                          <a:solidFill>
                            <a:srgbClr val="000000"/>
                          </a:solidFill>
                          <a:latin typeface="Arial" panose="020B0604020202020204" pitchFamily="34" charset="0"/>
                          <a:cs typeface="Arial" panose="020B0604020202020204" pitchFamily="34" charset="0"/>
                        </a:rPr>
                        <a:t>Frequency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extLst>
                  <a:ext uri="{0D108BD9-81ED-4DB2-BD59-A6C34878D82A}">
                    <a16:rowId xmlns:a16="http://schemas.microsoft.com/office/drawing/2014/main" val="1592868524"/>
                  </a:ext>
                </a:extLst>
              </a:tr>
              <a:tr h="325120">
                <a:tc>
                  <a:txBody>
                    <a:bodyPr/>
                    <a:lstStyle/>
                    <a:p>
                      <a:r>
                        <a:rPr lang="en-IN" sz="1600" dirty="0">
                          <a:solidFill>
                            <a:srgbClr val="000000"/>
                          </a:solidFill>
                          <a:latin typeface="Arial" panose="020B0604020202020204" pitchFamily="34" charset="0"/>
                          <a:cs typeface="Arial" panose="020B0604020202020204" pitchFamily="34" charset="0"/>
                        </a:rPr>
                        <a:t>Protestant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r"/>
                      <a:r>
                        <a:rPr lang="en-IN" sz="1600" dirty="0">
                          <a:solidFill>
                            <a:srgbClr val="000000"/>
                          </a:solidFill>
                          <a:latin typeface="Arial" panose="020B0604020202020204" pitchFamily="34" charset="0"/>
                          <a:cs typeface="Arial" panose="020B0604020202020204" pitchFamily="34" charset="0"/>
                        </a:rPr>
                        <a:t>124,148,263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834723070"/>
                  </a:ext>
                </a:extLst>
              </a:tr>
              <a:tr h="325120">
                <a:tc>
                  <a:txBody>
                    <a:bodyPr/>
                    <a:lstStyle/>
                    <a:p>
                      <a:r>
                        <a:rPr lang="en-IN" sz="1600" dirty="0">
                          <a:solidFill>
                            <a:srgbClr val="000000"/>
                          </a:solidFill>
                          <a:latin typeface="Arial" panose="020B0604020202020204" pitchFamily="34" charset="0"/>
                          <a:cs typeface="Arial" panose="020B0604020202020204" pitchFamily="34" charset="0"/>
                        </a:rPr>
                        <a:t>Catholic</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r"/>
                      <a:r>
                        <a:rPr lang="en-IN" sz="1600" dirty="0">
                          <a:solidFill>
                            <a:srgbClr val="000000"/>
                          </a:solidFill>
                          <a:latin typeface="Arial" panose="020B0604020202020204" pitchFamily="34" charset="0"/>
                          <a:cs typeface="Arial" panose="020B0604020202020204" pitchFamily="34" charset="0"/>
                        </a:rPr>
                        <a:t>53,822,969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561676965"/>
                  </a:ext>
                </a:extLst>
              </a:tr>
              <a:tr h="325120">
                <a:tc>
                  <a:txBody>
                    <a:bodyPr/>
                    <a:lstStyle/>
                    <a:p>
                      <a:r>
                        <a:rPr lang="en-IN" sz="1600" dirty="0">
                          <a:solidFill>
                            <a:srgbClr val="000000"/>
                          </a:solidFill>
                          <a:latin typeface="Arial" panose="020B0604020202020204" pitchFamily="34" charset="0"/>
                          <a:cs typeface="Arial" panose="020B0604020202020204" pitchFamily="34" charset="0"/>
                        </a:rPr>
                        <a:t>Jewish</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r"/>
                      <a:r>
                        <a:rPr lang="en-IN" sz="1600" dirty="0">
                          <a:solidFill>
                            <a:srgbClr val="000000"/>
                          </a:solidFill>
                          <a:latin typeface="Arial" panose="020B0604020202020204" pitchFamily="34" charset="0"/>
                          <a:cs typeface="Arial" panose="020B0604020202020204" pitchFamily="34" charset="0"/>
                        </a:rPr>
                        <a:t>4,315,993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1505056571"/>
                  </a:ext>
                </a:extLst>
              </a:tr>
              <a:tr h="325120">
                <a:tc>
                  <a:txBody>
                    <a:bodyPr/>
                    <a:lstStyle/>
                    <a:p>
                      <a:r>
                        <a:rPr lang="en-IN" sz="1600" dirty="0">
                          <a:solidFill>
                            <a:srgbClr val="000000"/>
                          </a:solidFill>
                          <a:latin typeface="Arial" panose="020B0604020202020204" pitchFamily="34" charset="0"/>
                          <a:cs typeface="Arial" panose="020B0604020202020204" pitchFamily="34" charset="0"/>
                        </a:rPr>
                        <a:t>Muslim</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r"/>
                      <a:r>
                        <a:rPr lang="en-IN" sz="1600" dirty="0">
                          <a:solidFill>
                            <a:srgbClr val="000000"/>
                          </a:solidFill>
                          <a:latin typeface="Arial" panose="020B0604020202020204" pitchFamily="34" charset="0"/>
                          <a:cs typeface="Arial" panose="020B0604020202020204" pitchFamily="34" charset="0"/>
                        </a:rPr>
                        <a:t>1,777,173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2381846640"/>
                  </a:ext>
                </a:extLst>
              </a:tr>
              <a:tr h="325120">
                <a:tc>
                  <a:txBody>
                    <a:bodyPr/>
                    <a:lstStyle/>
                    <a:p>
                      <a:r>
                        <a:rPr lang="en-IN" sz="1600" dirty="0">
                          <a:solidFill>
                            <a:srgbClr val="000000"/>
                          </a:solidFill>
                          <a:latin typeface="Arial" panose="020B0604020202020204" pitchFamily="34" charset="0"/>
                          <a:cs typeface="Arial" panose="020B0604020202020204" pitchFamily="34" charset="0"/>
                        </a:rPr>
                        <a:t>Buddhist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r"/>
                      <a:r>
                        <a:rPr lang="en-IN" sz="1600" dirty="0">
                          <a:solidFill>
                            <a:srgbClr val="000000"/>
                          </a:solidFill>
                          <a:latin typeface="Arial" panose="020B0604020202020204" pitchFamily="34" charset="0"/>
                          <a:cs typeface="Arial" panose="020B0604020202020204" pitchFamily="34" charset="0"/>
                        </a:rPr>
                        <a:t>2,031,055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3908964454"/>
                  </a:ext>
                </a:extLst>
              </a:tr>
              <a:tr h="325120">
                <a:tc>
                  <a:txBody>
                    <a:bodyPr/>
                    <a:lstStyle/>
                    <a:p>
                      <a:r>
                        <a:rPr lang="en-IN" sz="1600" dirty="0">
                          <a:solidFill>
                            <a:srgbClr val="000000"/>
                          </a:solidFill>
                          <a:latin typeface="Arial" panose="020B0604020202020204" pitchFamily="34" charset="0"/>
                          <a:cs typeface="Arial" panose="020B0604020202020204" pitchFamily="34" charset="0"/>
                        </a:rPr>
                        <a:t>None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r"/>
                      <a:r>
                        <a:rPr lang="en-IN" sz="1600" dirty="0">
                          <a:solidFill>
                            <a:srgbClr val="000000"/>
                          </a:solidFill>
                          <a:latin typeface="Arial" panose="020B0604020202020204" pitchFamily="34" charset="0"/>
                          <a:cs typeface="Arial" panose="020B0604020202020204" pitchFamily="34" charset="0"/>
                        </a:rPr>
                        <a:t>59,154,489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3290834787"/>
                  </a:ext>
                </a:extLst>
              </a:tr>
              <a:tr h="325120">
                <a:tc>
                  <a:txBody>
                    <a:bodyPr/>
                    <a:lstStyle/>
                    <a:p>
                      <a:r>
                        <a:rPr lang="en-IN" sz="1600" dirty="0">
                          <a:solidFill>
                            <a:srgbClr val="000000"/>
                          </a:solidFill>
                          <a:latin typeface="Arial" panose="020B0604020202020204" pitchFamily="34" charset="0"/>
                          <a:cs typeface="Arial" panose="020B0604020202020204" pitchFamily="34" charset="0"/>
                        </a:rPr>
                        <a:t>Other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r"/>
                      <a:r>
                        <a:rPr lang="en-IN" sz="1600" u="sng" dirty="0">
                          <a:solidFill>
                            <a:srgbClr val="000000"/>
                          </a:solidFill>
                          <a:latin typeface="Arial" panose="020B0604020202020204" pitchFamily="34" charset="0"/>
                          <a:cs typeface="Arial" panose="020B0604020202020204" pitchFamily="34" charset="0"/>
                        </a:rPr>
                        <a:t>8,631,985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1867741097"/>
                  </a:ext>
                </a:extLst>
              </a:tr>
              <a:tr h="325120">
                <a:tc>
                  <a:txBody>
                    <a:bodyPr/>
                    <a:lstStyle/>
                    <a:p>
                      <a:endParaRPr lang="en-IN" sz="16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tc>
                  <a:txBody>
                    <a:bodyPr/>
                    <a:lstStyle/>
                    <a:p>
                      <a:pPr algn="r"/>
                      <a:r>
                        <a:rPr lang="en-IN" sz="1600" i="1" dirty="0">
                          <a:solidFill>
                            <a:srgbClr val="000000"/>
                          </a:solidFill>
                          <a:latin typeface="Arial" panose="020B0604020202020204" pitchFamily="34" charset="0"/>
                          <a:cs typeface="Arial" panose="020B0604020202020204" pitchFamily="34" charset="0"/>
                        </a:rPr>
                        <a:t>N</a:t>
                      </a:r>
                      <a:r>
                        <a:rPr lang="en-IN" sz="1600" dirty="0">
                          <a:solidFill>
                            <a:srgbClr val="000000"/>
                          </a:solidFill>
                          <a:latin typeface="Arial" panose="020B0604020202020204" pitchFamily="34" charset="0"/>
                          <a:cs typeface="Arial" panose="020B0604020202020204" pitchFamily="34" charset="0"/>
                        </a:rPr>
                        <a:t> = 253,881,927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extLst>
                  <a:ext uri="{0D108BD9-81ED-4DB2-BD59-A6C34878D82A}">
                    <a16:rowId xmlns:a16="http://schemas.microsoft.com/office/drawing/2014/main" val="54523006"/>
                  </a:ext>
                </a:extLst>
              </a:tr>
            </a:tbl>
          </a:graphicData>
        </a:graphic>
      </p:graphicFrame>
      <p:sp>
        <p:nvSpPr>
          <p:cNvPr id="7" name="Text Placeholder 9">
            <a:extLst>
              <a:ext uri="{FF2B5EF4-FFF2-40B4-BE49-F238E27FC236}">
                <a16:creationId xmlns:a16="http://schemas.microsoft.com/office/drawing/2014/main" id="{02FCBAFB-1961-4280-B380-4F2FEB02532D}"/>
              </a:ext>
            </a:extLst>
          </p:cNvPr>
          <p:cNvSpPr>
            <a:spLocks noGrp="1"/>
          </p:cNvSpPr>
          <p:nvPr>
            <p:ph type="body" sz="quarter" idx="21"/>
          </p:nvPr>
        </p:nvSpPr>
        <p:spPr>
          <a:xfrm>
            <a:off x="6646656" y="4870539"/>
            <a:ext cx="5303520" cy="731520"/>
          </a:xfrm>
        </p:spPr>
        <p:txBody>
          <a:bodyPr/>
          <a:lstStyle/>
          <a:p>
            <a:pPr marL="0" indent="0">
              <a:lnSpc>
                <a:spcPct val="100000"/>
              </a:lnSpc>
              <a:spcBef>
                <a:spcPts val="0"/>
              </a:spcBef>
              <a:buNone/>
            </a:pPr>
            <a:r>
              <a:rPr lang="en-US" sz="1600" dirty="0"/>
              <a:t>Source: General Social Survey, 2018. Frequencies are approximations computed by multiplying the percentage in each category by the total adult population in 2018.</a:t>
            </a:r>
            <a:endParaRPr lang="en-IN" sz="1600" dirty="0"/>
          </a:p>
        </p:txBody>
      </p:sp>
    </p:spTree>
    <p:extLst>
      <p:ext uri="{BB962C8B-B14F-4D97-AF65-F5344CB8AC3E}">
        <p14:creationId xmlns:p14="http://schemas.microsoft.com/office/powerpoint/2010/main" val="123470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ltLang="en-US" sz="2800" dirty="0"/>
              <a:t>Frequency Distributions for Ordinal Level Variables: Two Examples</a:t>
            </a:r>
            <a:endParaRPr lang="en-IN" sz="2800" dirty="0"/>
          </a:p>
        </p:txBody>
      </p:sp>
      <p:sp>
        <p:nvSpPr>
          <p:cNvPr id="18" name="Text Placeholder 2">
            <a:extLst>
              <a:ext uri="{FF2B5EF4-FFF2-40B4-BE49-F238E27FC236}">
                <a16:creationId xmlns:a16="http://schemas.microsoft.com/office/drawing/2014/main" id="{C5DA916E-6CC0-4699-95DF-D23545903198}"/>
              </a:ext>
            </a:extLst>
          </p:cNvPr>
          <p:cNvSpPr>
            <a:spLocks noGrp="1"/>
          </p:cNvSpPr>
          <p:nvPr>
            <p:ph type="body" sz="quarter" idx="17"/>
          </p:nvPr>
        </p:nvSpPr>
        <p:spPr>
          <a:xfrm>
            <a:off x="2667000" y="1272440"/>
            <a:ext cx="6858000" cy="274320"/>
          </a:xfrm>
        </p:spPr>
        <p:txBody>
          <a:bodyPr>
            <a:normAutofit/>
          </a:bodyPr>
          <a:lstStyle/>
          <a:p>
            <a:pPr marL="0" indent="0">
              <a:buNone/>
            </a:pPr>
            <a:r>
              <a:rPr lang="en-US" sz="1600" b="1" dirty="0"/>
              <a:t>Support for Birth Control on a University Campus (fictitious data)</a:t>
            </a:r>
            <a:endParaRPr lang="en-IN" sz="1600" dirty="0"/>
          </a:p>
        </p:txBody>
      </p:sp>
      <p:sp>
        <p:nvSpPr>
          <p:cNvPr id="20" name="Text Placeholder 3">
            <a:extLst>
              <a:ext uri="{FF2B5EF4-FFF2-40B4-BE49-F238E27FC236}">
                <a16:creationId xmlns:a16="http://schemas.microsoft.com/office/drawing/2014/main" id="{B145ACD9-0107-4336-80B5-65834427BA69}"/>
              </a:ext>
            </a:extLst>
          </p:cNvPr>
          <p:cNvSpPr>
            <a:spLocks noGrp="1"/>
          </p:cNvSpPr>
          <p:nvPr>
            <p:ph type="body" sz="quarter" idx="19"/>
          </p:nvPr>
        </p:nvSpPr>
        <p:spPr>
          <a:xfrm>
            <a:off x="2621280" y="1548435"/>
            <a:ext cx="6949440" cy="640080"/>
          </a:xfrm>
          <a:solidFill>
            <a:srgbClr val="D6D1E3"/>
          </a:solidFill>
          <a:ln>
            <a:solidFill>
              <a:srgbClr val="004A78"/>
            </a:solidFill>
          </a:ln>
        </p:spPr>
        <p:txBody>
          <a:bodyPr>
            <a:normAutofit/>
          </a:bodyPr>
          <a:lstStyle/>
          <a:p>
            <a:pPr marL="0" indent="0">
              <a:spcBef>
                <a:spcPts val="0"/>
              </a:spcBef>
              <a:buNone/>
            </a:pPr>
            <a:r>
              <a:rPr lang="en-US" sz="1400" i="1" dirty="0"/>
              <a:t>Do you strongly agree, agree, disagree, or strongly disagree that the University Health Center should provide condoms and other “safe sex” items on demand and at no </a:t>
            </a:r>
            <a:r>
              <a:rPr lang="en-IN" sz="1400" i="1" dirty="0"/>
              <a:t>additional cost to students?</a:t>
            </a:r>
            <a:endParaRPr lang="en-IN" sz="1400" dirty="0"/>
          </a:p>
        </p:txBody>
      </p:sp>
      <p:graphicFrame>
        <p:nvGraphicFramePr>
          <p:cNvPr id="26" name="Table 5">
            <a:extLst>
              <a:ext uri="{FF2B5EF4-FFF2-40B4-BE49-F238E27FC236}">
                <a16:creationId xmlns:a16="http://schemas.microsoft.com/office/drawing/2014/main" id="{8FBECAB0-856D-4B95-B530-705FEBE24649}"/>
              </a:ext>
            </a:extLst>
          </p:cNvPr>
          <p:cNvGraphicFramePr>
            <a:graphicFrameLocks noGrp="1"/>
          </p:cNvGraphicFramePr>
          <p:nvPr>
            <p:ph type="tbl" sz="quarter" idx="10"/>
            <p:extLst>
              <p:ext uri="{D42A27DB-BD31-4B8C-83A1-F6EECF244321}">
                <p14:modId xmlns:p14="http://schemas.microsoft.com/office/powerpoint/2010/main" val="2475974937"/>
              </p:ext>
            </p:extLst>
          </p:nvPr>
        </p:nvGraphicFramePr>
        <p:xfrm>
          <a:off x="2621280" y="2202182"/>
          <a:ext cx="6949440" cy="1828800"/>
        </p:xfrm>
        <a:graphic>
          <a:graphicData uri="http://schemas.openxmlformats.org/drawingml/2006/table">
            <a:tbl>
              <a:tblPr firstRow="1" bandRow="1">
                <a:tableStyleId>{5C22544A-7EE6-4342-B048-85BDC9FD1C3A}</a:tableStyleId>
              </a:tblPr>
              <a:tblGrid>
                <a:gridCol w="2316480">
                  <a:extLst>
                    <a:ext uri="{9D8B030D-6E8A-4147-A177-3AD203B41FA5}">
                      <a16:colId xmlns:a16="http://schemas.microsoft.com/office/drawing/2014/main" val="296649181"/>
                    </a:ext>
                  </a:extLst>
                </a:gridCol>
                <a:gridCol w="2316480">
                  <a:extLst>
                    <a:ext uri="{9D8B030D-6E8A-4147-A177-3AD203B41FA5}">
                      <a16:colId xmlns:a16="http://schemas.microsoft.com/office/drawing/2014/main" val="2270750950"/>
                    </a:ext>
                  </a:extLst>
                </a:gridCol>
                <a:gridCol w="2316480">
                  <a:extLst>
                    <a:ext uri="{9D8B030D-6E8A-4147-A177-3AD203B41FA5}">
                      <a16:colId xmlns:a16="http://schemas.microsoft.com/office/drawing/2014/main" val="398137424"/>
                    </a:ext>
                  </a:extLst>
                </a:gridCol>
              </a:tblGrid>
              <a:tr h="182880">
                <a:tc>
                  <a:txBody>
                    <a:bodyPr/>
                    <a:lstStyle/>
                    <a:p>
                      <a:pPr algn="ctr"/>
                      <a:r>
                        <a:rPr lang="en-IN" sz="1400" dirty="0">
                          <a:solidFill>
                            <a:srgbClr val="000000"/>
                          </a:solidFill>
                          <a:latin typeface="Arial" panose="020B0604020202020204" pitchFamily="34" charset="0"/>
                          <a:cs typeface="Arial" panose="020B0604020202020204" pitchFamily="34" charset="0"/>
                        </a:rPr>
                        <a:t>Response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tc>
                  <a:txBody>
                    <a:bodyPr/>
                    <a:lstStyle/>
                    <a:p>
                      <a:pPr algn="ctr"/>
                      <a:r>
                        <a:rPr lang="en-IN" sz="1400" dirty="0">
                          <a:solidFill>
                            <a:srgbClr val="000000"/>
                          </a:solidFill>
                          <a:latin typeface="Arial" panose="020B0604020202020204" pitchFamily="34" charset="0"/>
                          <a:cs typeface="Arial" panose="020B0604020202020204" pitchFamily="34" charset="0"/>
                        </a:rPr>
                        <a:t>Frequency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tc>
                  <a:txBody>
                    <a:bodyPr/>
                    <a:lstStyle/>
                    <a:p>
                      <a:pPr algn="ctr"/>
                      <a:r>
                        <a:rPr lang="en-IN" sz="1400" dirty="0">
                          <a:solidFill>
                            <a:srgbClr val="000000"/>
                          </a:solidFill>
                          <a:latin typeface="Arial" panose="020B0604020202020204" pitchFamily="34" charset="0"/>
                          <a:cs typeface="Arial" panose="020B0604020202020204" pitchFamily="34" charset="0"/>
                        </a:rPr>
                        <a:t>Percentage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extLst>
                  <a:ext uri="{0D108BD9-81ED-4DB2-BD59-A6C34878D82A}">
                    <a16:rowId xmlns:a16="http://schemas.microsoft.com/office/drawing/2014/main" val="1592868524"/>
                  </a:ext>
                </a:extLst>
              </a:tr>
              <a:tr h="284813">
                <a:tc>
                  <a:txBody>
                    <a:bodyPr/>
                    <a:lstStyle/>
                    <a:p>
                      <a:pPr algn="ctr"/>
                      <a:r>
                        <a:rPr lang="en-IN" sz="1400" dirty="0">
                          <a:solidFill>
                            <a:srgbClr val="000000"/>
                          </a:solidFill>
                          <a:latin typeface="Arial" panose="020B0604020202020204" pitchFamily="34" charset="0"/>
                          <a:cs typeface="Arial" panose="020B0604020202020204" pitchFamily="34" charset="0"/>
                        </a:rPr>
                        <a:t>Strongly Agree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IN" sz="1400" dirty="0">
                          <a:solidFill>
                            <a:srgbClr val="000000"/>
                          </a:solidFill>
                          <a:latin typeface="Arial" panose="020B0604020202020204" pitchFamily="34" charset="0"/>
                          <a:cs typeface="Arial" panose="020B0604020202020204" pitchFamily="34" charset="0"/>
                        </a:rPr>
                        <a:t>350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IN" sz="1400" dirty="0">
                          <a:solidFill>
                            <a:srgbClr val="000000"/>
                          </a:solidFill>
                          <a:latin typeface="Arial" panose="020B0604020202020204" pitchFamily="34" charset="0"/>
                          <a:cs typeface="Arial" panose="020B0604020202020204" pitchFamily="34" charset="0"/>
                        </a:rPr>
                        <a:t>25.55%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834723070"/>
                  </a:ext>
                </a:extLst>
              </a:tr>
              <a:tr h="284813">
                <a:tc>
                  <a:txBody>
                    <a:bodyPr/>
                    <a:lstStyle/>
                    <a:p>
                      <a:pPr algn="ctr"/>
                      <a:r>
                        <a:rPr lang="en-IN" sz="1400" dirty="0">
                          <a:solidFill>
                            <a:srgbClr val="000000"/>
                          </a:solidFill>
                          <a:latin typeface="Arial" panose="020B0604020202020204" pitchFamily="34" charset="0"/>
                          <a:cs typeface="Arial" panose="020B0604020202020204" pitchFamily="34" charset="0"/>
                        </a:rPr>
                        <a:t>Agree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IN" sz="1400" dirty="0">
                          <a:solidFill>
                            <a:srgbClr val="000000"/>
                          </a:solidFill>
                          <a:latin typeface="Arial" panose="020B0604020202020204" pitchFamily="34" charset="0"/>
                          <a:cs typeface="Arial" panose="020B0604020202020204" pitchFamily="34" charset="0"/>
                        </a:rPr>
                        <a:t>462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IN" sz="1400" dirty="0">
                          <a:solidFill>
                            <a:srgbClr val="000000"/>
                          </a:solidFill>
                          <a:latin typeface="Arial" panose="020B0604020202020204" pitchFamily="34" charset="0"/>
                          <a:cs typeface="Arial" panose="020B0604020202020204" pitchFamily="34" charset="0"/>
                        </a:rPr>
                        <a:t>33.72%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561676965"/>
                  </a:ext>
                </a:extLst>
              </a:tr>
              <a:tr h="284813">
                <a:tc>
                  <a:txBody>
                    <a:bodyPr/>
                    <a:lstStyle/>
                    <a:p>
                      <a:pPr algn="ctr"/>
                      <a:r>
                        <a:rPr lang="en-IN" sz="1400" dirty="0">
                          <a:solidFill>
                            <a:srgbClr val="000000"/>
                          </a:solidFill>
                          <a:latin typeface="Arial" panose="020B0604020202020204" pitchFamily="34" charset="0"/>
                          <a:cs typeface="Arial" panose="020B0604020202020204" pitchFamily="34" charset="0"/>
                        </a:rPr>
                        <a:t>Disagree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IN" sz="1400" dirty="0">
                          <a:solidFill>
                            <a:srgbClr val="000000"/>
                          </a:solidFill>
                          <a:latin typeface="Arial" panose="020B0604020202020204" pitchFamily="34" charset="0"/>
                          <a:cs typeface="Arial" panose="020B0604020202020204" pitchFamily="34" charset="0"/>
                        </a:rPr>
                        <a:t>348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IN" sz="1400" dirty="0">
                          <a:solidFill>
                            <a:srgbClr val="000000"/>
                          </a:solidFill>
                          <a:latin typeface="Arial" panose="020B0604020202020204" pitchFamily="34" charset="0"/>
                          <a:cs typeface="Arial" panose="020B0604020202020204" pitchFamily="34" charset="0"/>
                        </a:rPr>
                        <a:t>25.40%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1505056571"/>
                  </a:ext>
                </a:extLst>
              </a:tr>
              <a:tr h="284813">
                <a:tc>
                  <a:txBody>
                    <a:bodyPr/>
                    <a:lstStyle/>
                    <a:p>
                      <a:pPr algn="ctr"/>
                      <a:r>
                        <a:rPr lang="en-IN" sz="1400" dirty="0">
                          <a:solidFill>
                            <a:srgbClr val="000000"/>
                          </a:solidFill>
                          <a:latin typeface="Arial" panose="020B0604020202020204" pitchFamily="34" charset="0"/>
                          <a:cs typeface="Arial" panose="020B0604020202020204" pitchFamily="34" charset="0"/>
                        </a:rPr>
                        <a:t>Strongly Disagree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IN" sz="1400" u="sng" dirty="0">
                          <a:solidFill>
                            <a:srgbClr val="000000"/>
                          </a:solidFill>
                          <a:latin typeface="Arial" panose="020B0604020202020204" pitchFamily="34" charset="0"/>
                          <a:cs typeface="Arial" panose="020B0604020202020204" pitchFamily="34" charset="0"/>
                        </a:rPr>
                        <a:t>210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IN" sz="1400" u="sng" dirty="0">
                          <a:solidFill>
                            <a:srgbClr val="000000"/>
                          </a:solidFill>
                          <a:latin typeface="Arial" panose="020B0604020202020204" pitchFamily="34" charset="0"/>
                          <a:cs typeface="Arial" panose="020B0604020202020204" pitchFamily="34" charset="0"/>
                        </a:rPr>
                        <a:t>15.33%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2381846640"/>
                  </a:ext>
                </a:extLst>
              </a:tr>
              <a:tr h="284813">
                <a:tc>
                  <a:txBody>
                    <a:bodyPr/>
                    <a:lstStyle/>
                    <a:p>
                      <a:pPr algn="ctr"/>
                      <a:endParaRPr lang="en-IN" sz="14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tc>
                  <a:txBody>
                    <a:bodyPr/>
                    <a:lstStyle/>
                    <a:p>
                      <a:pPr algn="ctr"/>
                      <a:r>
                        <a:rPr lang="en-IN" sz="1400" dirty="0">
                          <a:solidFill>
                            <a:srgbClr val="000000"/>
                          </a:solidFill>
                          <a:latin typeface="Arial" panose="020B0604020202020204" pitchFamily="34" charset="0"/>
                          <a:cs typeface="Arial" panose="020B0604020202020204" pitchFamily="34" charset="0"/>
                        </a:rPr>
                        <a:t>1370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tc>
                  <a:txBody>
                    <a:bodyPr/>
                    <a:lstStyle/>
                    <a:p>
                      <a:pPr algn="ctr"/>
                      <a:r>
                        <a:rPr lang="en-IN" sz="1400" dirty="0">
                          <a:solidFill>
                            <a:srgbClr val="000000"/>
                          </a:solidFill>
                          <a:latin typeface="Arial" panose="020B0604020202020204" pitchFamily="34" charset="0"/>
                          <a:cs typeface="Arial" panose="020B0604020202020204" pitchFamily="34" charset="0"/>
                        </a:rPr>
                        <a:t>100.00%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extLst>
                  <a:ext uri="{0D108BD9-81ED-4DB2-BD59-A6C34878D82A}">
                    <a16:rowId xmlns:a16="http://schemas.microsoft.com/office/drawing/2014/main" val="1934945880"/>
                  </a:ext>
                </a:extLst>
              </a:tr>
            </a:tbl>
          </a:graphicData>
        </a:graphic>
      </p:graphicFrame>
      <p:sp>
        <p:nvSpPr>
          <p:cNvPr id="22" name="Text Placeholder 6">
            <a:extLst>
              <a:ext uri="{FF2B5EF4-FFF2-40B4-BE49-F238E27FC236}">
                <a16:creationId xmlns:a16="http://schemas.microsoft.com/office/drawing/2014/main" id="{3508C760-502C-4473-B58D-18750C2FCC6E}"/>
              </a:ext>
            </a:extLst>
          </p:cNvPr>
          <p:cNvSpPr>
            <a:spLocks noGrp="1"/>
          </p:cNvSpPr>
          <p:nvPr>
            <p:ph type="body" sz="quarter" idx="21"/>
          </p:nvPr>
        </p:nvSpPr>
        <p:spPr>
          <a:xfrm>
            <a:off x="2621280" y="4158767"/>
            <a:ext cx="6949440" cy="274320"/>
          </a:xfrm>
        </p:spPr>
        <p:txBody>
          <a:bodyPr/>
          <a:lstStyle/>
          <a:p>
            <a:pPr marL="0" indent="0">
              <a:buNone/>
            </a:pPr>
            <a:r>
              <a:rPr lang="en-US" sz="1600" b="1" dirty="0"/>
              <a:t>Support for Birth Control on a University Campus (fictitious data)</a:t>
            </a:r>
            <a:endParaRPr lang="en-IN" sz="1600" dirty="0"/>
          </a:p>
        </p:txBody>
      </p:sp>
      <p:sp>
        <p:nvSpPr>
          <p:cNvPr id="21" name="Text Placeholder 7">
            <a:extLst>
              <a:ext uri="{FF2B5EF4-FFF2-40B4-BE49-F238E27FC236}">
                <a16:creationId xmlns:a16="http://schemas.microsoft.com/office/drawing/2014/main" id="{5374BB25-49F8-4425-9151-4C7FD96C440B}"/>
              </a:ext>
            </a:extLst>
          </p:cNvPr>
          <p:cNvSpPr>
            <a:spLocks noGrp="1"/>
          </p:cNvSpPr>
          <p:nvPr>
            <p:ph type="body" sz="quarter" idx="20"/>
          </p:nvPr>
        </p:nvSpPr>
        <p:spPr>
          <a:xfrm>
            <a:off x="2667000" y="4469692"/>
            <a:ext cx="6858000" cy="548640"/>
          </a:xfrm>
          <a:solidFill>
            <a:srgbClr val="D6D1E3"/>
          </a:solidFill>
          <a:ln>
            <a:solidFill>
              <a:srgbClr val="004A78"/>
            </a:solidFill>
          </a:ln>
        </p:spPr>
        <p:txBody>
          <a:bodyPr/>
          <a:lstStyle/>
          <a:p>
            <a:pPr marL="0" indent="0">
              <a:buNone/>
            </a:pPr>
            <a:r>
              <a:rPr lang="en-US" sz="1400" i="1" dirty="0"/>
              <a:t>Do you strongly agree, agree, disagree, or strongly disagree that the University Health Center should be able to provide condoms and other “safe sex” items on demand and at no additional cost to students?</a:t>
            </a:r>
            <a:endParaRPr lang="en-IN" sz="1400" dirty="0"/>
          </a:p>
        </p:txBody>
      </p:sp>
      <p:graphicFrame>
        <p:nvGraphicFramePr>
          <p:cNvPr id="30" name="Table 8">
            <a:extLst>
              <a:ext uri="{FF2B5EF4-FFF2-40B4-BE49-F238E27FC236}">
                <a16:creationId xmlns:a16="http://schemas.microsoft.com/office/drawing/2014/main" id="{545CEDF0-B11B-4BF1-9F33-18FA916F2125}"/>
              </a:ext>
            </a:extLst>
          </p:cNvPr>
          <p:cNvGraphicFramePr>
            <a:graphicFrameLocks noGrp="1"/>
          </p:cNvGraphicFramePr>
          <p:nvPr>
            <p:ph type="tbl" sz="quarter" idx="24"/>
            <p:extLst>
              <p:ext uri="{D42A27DB-BD31-4B8C-83A1-F6EECF244321}">
                <p14:modId xmlns:p14="http://schemas.microsoft.com/office/powerpoint/2010/main" val="2809005074"/>
              </p:ext>
            </p:extLst>
          </p:nvPr>
        </p:nvGraphicFramePr>
        <p:xfrm>
          <a:off x="2667000" y="5030417"/>
          <a:ext cx="6858001" cy="1219200"/>
        </p:xfrm>
        <a:graphic>
          <a:graphicData uri="http://schemas.openxmlformats.org/drawingml/2006/table">
            <a:tbl>
              <a:tblPr firstRow="1" bandRow="1">
                <a:tableStyleId>{5C22544A-7EE6-4342-B048-85BDC9FD1C3A}</a:tableStyleId>
              </a:tblPr>
              <a:tblGrid>
                <a:gridCol w="2939143">
                  <a:extLst>
                    <a:ext uri="{9D8B030D-6E8A-4147-A177-3AD203B41FA5}">
                      <a16:colId xmlns:a16="http://schemas.microsoft.com/office/drawing/2014/main" val="296649181"/>
                    </a:ext>
                  </a:extLst>
                </a:gridCol>
                <a:gridCol w="1959429">
                  <a:extLst>
                    <a:ext uri="{9D8B030D-6E8A-4147-A177-3AD203B41FA5}">
                      <a16:colId xmlns:a16="http://schemas.microsoft.com/office/drawing/2014/main" val="2270750950"/>
                    </a:ext>
                  </a:extLst>
                </a:gridCol>
                <a:gridCol w="1959429">
                  <a:extLst>
                    <a:ext uri="{9D8B030D-6E8A-4147-A177-3AD203B41FA5}">
                      <a16:colId xmlns:a16="http://schemas.microsoft.com/office/drawing/2014/main" val="398137424"/>
                    </a:ext>
                  </a:extLst>
                </a:gridCol>
              </a:tblGrid>
              <a:tr h="274320">
                <a:tc>
                  <a:txBody>
                    <a:bodyPr/>
                    <a:lstStyle/>
                    <a:p>
                      <a:r>
                        <a:rPr lang="en-IN" sz="1400" dirty="0">
                          <a:solidFill>
                            <a:srgbClr val="000000"/>
                          </a:solidFill>
                          <a:latin typeface="Arial" panose="020B0604020202020204" pitchFamily="34" charset="0"/>
                          <a:cs typeface="Arial" panose="020B0604020202020204" pitchFamily="34" charset="0"/>
                        </a:rPr>
                        <a:t>Response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tc>
                  <a:txBody>
                    <a:bodyPr/>
                    <a:lstStyle/>
                    <a:p>
                      <a:pPr algn="r"/>
                      <a:r>
                        <a:rPr lang="en-IN" sz="1400" dirty="0">
                          <a:solidFill>
                            <a:srgbClr val="000000"/>
                          </a:solidFill>
                          <a:latin typeface="Arial" panose="020B0604020202020204" pitchFamily="34" charset="0"/>
                          <a:cs typeface="Arial" panose="020B0604020202020204" pitchFamily="34" charset="0"/>
                        </a:rPr>
                        <a:t>Frequency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tc>
                  <a:txBody>
                    <a:bodyPr/>
                    <a:lstStyle/>
                    <a:p>
                      <a:pPr algn="r"/>
                      <a:r>
                        <a:rPr lang="en-IN" sz="1400" dirty="0">
                          <a:solidFill>
                            <a:srgbClr val="000000"/>
                          </a:solidFill>
                          <a:latin typeface="Arial" panose="020B0604020202020204" pitchFamily="34" charset="0"/>
                          <a:cs typeface="Arial" panose="020B0604020202020204" pitchFamily="34" charset="0"/>
                        </a:rPr>
                        <a:t>Percentage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extLst>
                  <a:ext uri="{0D108BD9-81ED-4DB2-BD59-A6C34878D82A}">
                    <a16:rowId xmlns:a16="http://schemas.microsoft.com/office/drawing/2014/main" val="1592868524"/>
                  </a:ext>
                </a:extLst>
              </a:tr>
              <a:tr h="274320">
                <a:tc>
                  <a:txBody>
                    <a:bodyPr/>
                    <a:lstStyle/>
                    <a:p>
                      <a:pPr algn="ctr"/>
                      <a:r>
                        <a:rPr lang="en-IN" sz="1400" dirty="0">
                          <a:solidFill>
                            <a:srgbClr val="000000"/>
                          </a:solidFill>
                          <a:latin typeface="Arial" panose="020B0604020202020204" pitchFamily="34" charset="0"/>
                          <a:cs typeface="Arial" panose="020B0604020202020204" pitchFamily="34" charset="0"/>
                        </a:rPr>
                        <a:t>Strongly Agree or Agree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400" dirty="0">
                          <a:solidFill>
                            <a:srgbClr val="000000"/>
                          </a:solidFill>
                          <a:latin typeface="Arial" panose="020B0604020202020204" pitchFamily="34" charset="0"/>
                          <a:cs typeface="Arial" panose="020B0604020202020204" pitchFamily="34" charset="0"/>
                        </a:rPr>
                        <a:t>8</a:t>
                      </a:r>
                      <a:r>
                        <a:rPr lang="en-IN" sz="1400" dirty="0">
                          <a:solidFill>
                            <a:srgbClr val="000000"/>
                          </a:solidFill>
                          <a:latin typeface="Arial" panose="020B0604020202020204" pitchFamily="34" charset="0"/>
                          <a:cs typeface="Arial" panose="020B0604020202020204" pitchFamily="34" charset="0"/>
                        </a:rPr>
                        <a:t>12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IN" sz="1400" dirty="0">
                          <a:solidFill>
                            <a:srgbClr val="000000"/>
                          </a:solidFill>
                          <a:latin typeface="Arial" panose="020B0604020202020204" pitchFamily="34" charset="0"/>
                          <a:cs typeface="Arial" panose="020B0604020202020204" pitchFamily="34" charset="0"/>
                        </a:rPr>
                        <a:t>59.27%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834723070"/>
                  </a:ext>
                </a:extLst>
              </a:tr>
              <a:tr h="274320">
                <a:tc>
                  <a:txBody>
                    <a:bodyPr/>
                    <a:lstStyle/>
                    <a:p>
                      <a:pPr algn="ctr"/>
                      <a:r>
                        <a:rPr lang="en-IN" sz="1400" dirty="0">
                          <a:solidFill>
                            <a:srgbClr val="000000"/>
                          </a:solidFill>
                          <a:latin typeface="Arial" panose="020B0604020202020204" pitchFamily="34" charset="0"/>
                          <a:cs typeface="Arial" panose="020B0604020202020204" pitchFamily="34" charset="0"/>
                        </a:rPr>
                        <a:t>Disagree or Strongly Disagree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400" u="sng" dirty="0">
                          <a:solidFill>
                            <a:srgbClr val="000000"/>
                          </a:solidFill>
                          <a:latin typeface="Arial" panose="020B0604020202020204" pitchFamily="34" charset="0"/>
                          <a:cs typeface="Arial" panose="020B0604020202020204" pitchFamily="34" charset="0"/>
                        </a:rPr>
                        <a:t>5</a:t>
                      </a:r>
                      <a:r>
                        <a:rPr lang="en-IN" sz="1400" u="sng" dirty="0">
                          <a:solidFill>
                            <a:srgbClr val="000000"/>
                          </a:solidFill>
                          <a:latin typeface="Arial" panose="020B0604020202020204" pitchFamily="34" charset="0"/>
                          <a:cs typeface="Arial" panose="020B0604020202020204" pitchFamily="34" charset="0"/>
                        </a:rPr>
                        <a:t>58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IN" sz="1400" u="sng" dirty="0">
                          <a:solidFill>
                            <a:srgbClr val="000000"/>
                          </a:solidFill>
                          <a:latin typeface="Arial" panose="020B0604020202020204" pitchFamily="34" charset="0"/>
                          <a:cs typeface="Arial" panose="020B0604020202020204" pitchFamily="34" charset="0"/>
                        </a:rPr>
                        <a:t>40.73%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561676965"/>
                  </a:ext>
                </a:extLst>
              </a:tr>
              <a:tr h="274320">
                <a:tc>
                  <a:txBody>
                    <a:bodyPr/>
                    <a:lstStyle/>
                    <a:p>
                      <a:pPr algn="ctr"/>
                      <a:endParaRPr lang="en-IN" sz="14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tc>
                  <a:txBody>
                    <a:bodyPr/>
                    <a:lstStyle/>
                    <a:p>
                      <a:pPr algn="ctr"/>
                      <a:r>
                        <a:rPr lang="en-US" sz="1400" dirty="0">
                          <a:solidFill>
                            <a:srgbClr val="000000"/>
                          </a:solidFill>
                          <a:latin typeface="Arial" panose="020B0604020202020204" pitchFamily="34" charset="0"/>
                          <a:cs typeface="Arial" panose="020B0604020202020204" pitchFamily="34" charset="0"/>
                        </a:rPr>
                        <a:t>1370</a:t>
                      </a:r>
                      <a:endParaRPr lang="en-IN" sz="14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tc>
                  <a:txBody>
                    <a:bodyPr/>
                    <a:lstStyle/>
                    <a:p>
                      <a:pPr algn="ctr"/>
                      <a:r>
                        <a:rPr lang="en-US" sz="1400" dirty="0">
                          <a:solidFill>
                            <a:srgbClr val="000000"/>
                          </a:solidFill>
                          <a:latin typeface="Arial" panose="020B0604020202020204" pitchFamily="34" charset="0"/>
                          <a:cs typeface="Arial" panose="020B0604020202020204" pitchFamily="34" charset="0"/>
                        </a:rPr>
                        <a:t>100.00</a:t>
                      </a:r>
                      <a:r>
                        <a:rPr lang="en-IN" sz="1400" u="none" dirty="0">
                          <a:solidFill>
                            <a:srgbClr val="000000"/>
                          </a:solidFill>
                          <a:latin typeface="Arial" panose="020B0604020202020204" pitchFamily="34" charset="0"/>
                          <a:cs typeface="Arial" panose="020B0604020202020204" pitchFamily="34" charset="0"/>
                        </a:rPr>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extLst>
                  <a:ext uri="{0D108BD9-81ED-4DB2-BD59-A6C34878D82A}">
                    <a16:rowId xmlns:a16="http://schemas.microsoft.com/office/drawing/2014/main" val="1505056571"/>
                  </a:ext>
                </a:extLst>
              </a:tr>
            </a:tbl>
          </a:graphicData>
        </a:graphic>
      </p:graphicFrame>
    </p:spTree>
    <p:extLst>
      <p:ext uri="{BB962C8B-B14F-4D97-AF65-F5344CB8AC3E}">
        <p14:creationId xmlns:p14="http://schemas.microsoft.com/office/powerpoint/2010/main" val="15521553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33369"/>
          </a:xfrm>
        </p:spPr>
        <p:txBody>
          <a:bodyPr/>
          <a:lstStyle/>
          <a:p>
            <a:r>
              <a:rPr lang="en-US" sz="3600" dirty="0"/>
              <a:t>Frequency Distributions for Interval-Ratio Level Variables</a:t>
            </a:r>
            <a:endParaRPr lang="en-US" dirty="0"/>
          </a:p>
        </p:txBody>
      </p:sp>
      <p:sp>
        <p:nvSpPr>
          <p:cNvPr id="3" name="Text Placeholder 2"/>
          <p:cNvSpPr>
            <a:spLocks noGrp="1"/>
          </p:cNvSpPr>
          <p:nvPr>
            <p:ph type="body" sz="quarter" idx="17"/>
          </p:nvPr>
        </p:nvSpPr>
        <p:spPr/>
        <p:txBody>
          <a:bodyPr/>
          <a:lstStyle/>
          <a:p>
            <a:pPr marL="365760" indent="-365760"/>
            <a:r>
              <a:rPr lang="en-US" altLang="en-US" dirty="0"/>
              <a:t>Basic Considerations</a:t>
            </a:r>
          </a:p>
          <a:p>
            <a:pPr marL="822960" lvl="1" indent="-320040"/>
            <a:r>
              <a:rPr lang="en-US" altLang="en-US" dirty="0"/>
              <a:t>Complexity</a:t>
            </a:r>
          </a:p>
          <a:p>
            <a:pPr marL="822960" lvl="1" indent="-320040"/>
            <a:r>
              <a:rPr lang="en-US" altLang="en-US" dirty="0"/>
              <a:t>Large number of scores</a:t>
            </a:r>
          </a:p>
          <a:p>
            <a:pPr marL="822960" lvl="1" indent="-320040"/>
            <a:r>
              <a:rPr lang="en-US" altLang="en-US" dirty="0"/>
              <a:t>Requires collapsing or grouping of categories</a:t>
            </a:r>
          </a:p>
          <a:p>
            <a:pPr marL="822960" lvl="1" indent="-320040"/>
            <a:r>
              <a:rPr lang="en-US" altLang="en-US" dirty="0"/>
              <a:t>Decide the number of categories and the width of those categories</a:t>
            </a:r>
          </a:p>
          <a:p>
            <a:pPr marL="822960" lvl="1" indent="-320040"/>
            <a:r>
              <a:rPr lang="en-US" altLang="en-US" b="1" dirty="0"/>
              <a:t>Class intervals</a:t>
            </a:r>
            <a:r>
              <a:rPr lang="en-US" altLang="en-US" dirty="0"/>
              <a:t> refer to the categories used in the frequency distribution</a:t>
            </a:r>
          </a:p>
        </p:txBody>
      </p:sp>
    </p:spTree>
    <p:extLst>
      <p:ext uri="{BB962C8B-B14F-4D97-AF65-F5344CB8AC3E}">
        <p14:creationId xmlns:p14="http://schemas.microsoft.com/office/powerpoint/2010/main" val="25946051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sz="2800" dirty="0"/>
              <a:t>Frequency Distributions for Interval-Ratio Level Variables: Grouped and Ungrouped</a:t>
            </a:r>
            <a:endParaRPr lang="en-IN" sz="2800" dirty="0"/>
          </a:p>
        </p:txBody>
      </p:sp>
      <p:sp>
        <p:nvSpPr>
          <p:cNvPr id="18" name="Text Placeholder 2">
            <a:extLst>
              <a:ext uri="{FF2B5EF4-FFF2-40B4-BE49-F238E27FC236}">
                <a16:creationId xmlns:a16="http://schemas.microsoft.com/office/drawing/2014/main" id="{C5DA916E-6CC0-4699-95DF-D23545903198}"/>
              </a:ext>
            </a:extLst>
          </p:cNvPr>
          <p:cNvSpPr>
            <a:spLocks noGrp="1"/>
          </p:cNvSpPr>
          <p:nvPr>
            <p:ph type="body" sz="quarter" idx="17"/>
          </p:nvPr>
        </p:nvSpPr>
        <p:spPr>
          <a:xfrm>
            <a:off x="867429" y="1511644"/>
            <a:ext cx="3291840" cy="548640"/>
          </a:xfrm>
        </p:spPr>
        <p:txBody>
          <a:bodyPr>
            <a:normAutofit/>
          </a:bodyPr>
          <a:lstStyle/>
          <a:p>
            <a:pPr marL="0" indent="0">
              <a:buNone/>
            </a:pPr>
            <a:r>
              <a:rPr lang="en-US" sz="1600" b="1" dirty="0"/>
              <a:t>Age of Students in a College Class </a:t>
            </a:r>
            <a:r>
              <a:rPr lang="en-IN" sz="1600" b="1" dirty="0"/>
              <a:t>(fictitious data)</a:t>
            </a:r>
            <a:endParaRPr lang="en-IN" sz="1200" dirty="0"/>
          </a:p>
        </p:txBody>
      </p:sp>
      <p:sp>
        <p:nvSpPr>
          <p:cNvPr id="20" name="Text Placeholder 3">
            <a:extLst>
              <a:ext uri="{FF2B5EF4-FFF2-40B4-BE49-F238E27FC236}">
                <a16:creationId xmlns:a16="http://schemas.microsoft.com/office/drawing/2014/main" id="{B145ACD9-0107-4336-80B5-65834427BA69}"/>
              </a:ext>
            </a:extLst>
          </p:cNvPr>
          <p:cNvSpPr>
            <a:spLocks noGrp="1"/>
          </p:cNvSpPr>
          <p:nvPr>
            <p:ph type="body" sz="quarter" idx="19"/>
          </p:nvPr>
        </p:nvSpPr>
        <p:spPr>
          <a:xfrm>
            <a:off x="867429" y="2137545"/>
            <a:ext cx="2743200" cy="274320"/>
          </a:xfrm>
          <a:solidFill>
            <a:srgbClr val="D6D1E3"/>
          </a:solidFill>
          <a:ln>
            <a:solidFill>
              <a:srgbClr val="004A78"/>
            </a:solidFill>
          </a:ln>
        </p:spPr>
        <p:txBody>
          <a:bodyPr anchor="ctr">
            <a:normAutofit/>
          </a:bodyPr>
          <a:lstStyle/>
          <a:p>
            <a:pPr marL="0" indent="0" algn="ctr">
              <a:spcBef>
                <a:spcPts val="0"/>
              </a:spcBef>
              <a:buNone/>
            </a:pPr>
            <a:r>
              <a:rPr lang="en-US" sz="1400" dirty="0"/>
              <a:t>Interval width = 1 year of age</a:t>
            </a:r>
            <a:endParaRPr lang="en-IN" sz="1000" dirty="0"/>
          </a:p>
        </p:txBody>
      </p:sp>
      <p:graphicFrame>
        <p:nvGraphicFramePr>
          <p:cNvPr id="26" name="Table 4">
            <a:extLst>
              <a:ext uri="{FF2B5EF4-FFF2-40B4-BE49-F238E27FC236}">
                <a16:creationId xmlns:a16="http://schemas.microsoft.com/office/drawing/2014/main" id="{8FBECAB0-856D-4B95-B530-705FEBE24649}"/>
              </a:ext>
            </a:extLst>
          </p:cNvPr>
          <p:cNvGraphicFramePr>
            <a:graphicFrameLocks noGrp="1"/>
          </p:cNvGraphicFramePr>
          <p:nvPr>
            <p:ph type="tbl" sz="quarter" idx="10"/>
            <p:extLst>
              <p:ext uri="{D42A27DB-BD31-4B8C-83A1-F6EECF244321}">
                <p14:modId xmlns:p14="http://schemas.microsoft.com/office/powerpoint/2010/main" val="870648957"/>
              </p:ext>
            </p:extLst>
          </p:nvPr>
        </p:nvGraphicFramePr>
        <p:xfrm>
          <a:off x="867429" y="2420987"/>
          <a:ext cx="2743200" cy="3688080"/>
        </p:xfrm>
        <a:graphic>
          <a:graphicData uri="http://schemas.openxmlformats.org/drawingml/2006/table">
            <a:tbl>
              <a:tblPr firstRow="1" bandRow="1">
                <a:tableStyleId>{5C22544A-7EE6-4342-B048-85BDC9FD1C3A}</a:tableStyleId>
              </a:tblPr>
              <a:tblGrid>
                <a:gridCol w="1280160">
                  <a:extLst>
                    <a:ext uri="{9D8B030D-6E8A-4147-A177-3AD203B41FA5}">
                      <a16:colId xmlns:a16="http://schemas.microsoft.com/office/drawing/2014/main" val="296649181"/>
                    </a:ext>
                  </a:extLst>
                </a:gridCol>
                <a:gridCol w="1463040">
                  <a:extLst>
                    <a:ext uri="{9D8B030D-6E8A-4147-A177-3AD203B41FA5}">
                      <a16:colId xmlns:a16="http://schemas.microsoft.com/office/drawing/2014/main" val="2270750950"/>
                    </a:ext>
                  </a:extLst>
                </a:gridCol>
              </a:tblGrid>
              <a:tr h="182880">
                <a:tc>
                  <a:txBody>
                    <a:bodyPr/>
                    <a:lstStyle/>
                    <a:p>
                      <a:pPr algn="ctr"/>
                      <a:r>
                        <a:rPr lang="en-IN" sz="1600" i="1" dirty="0">
                          <a:solidFill>
                            <a:srgbClr val="000000"/>
                          </a:solidFill>
                          <a:latin typeface="Arial" panose="020B0604020202020204" pitchFamily="34" charset="0"/>
                          <a:cs typeface="Arial" panose="020B0604020202020204" pitchFamily="34" charset="0"/>
                        </a:rPr>
                        <a:t>Ages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tc>
                  <a:txBody>
                    <a:bodyPr/>
                    <a:lstStyle/>
                    <a:p>
                      <a:pPr algn="ctr"/>
                      <a:r>
                        <a:rPr lang="en-IN" sz="1600" i="1" dirty="0">
                          <a:solidFill>
                            <a:srgbClr val="000000"/>
                          </a:solidFill>
                          <a:latin typeface="Arial" panose="020B0604020202020204" pitchFamily="34" charset="0"/>
                          <a:cs typeface="Arial" panose="020B0604020202020204" pitchFamily="34" charset="0"/>
                        </a:rPr>
                        <a:t>Frequency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extLst>
                  <a:ext uri="{0D108BD9-81ED-4DB2-BD59-A6C34878D82A}">
                    <a16:rowId xmlns:a16="http://schemas.microsoft.com/office/drawing/2014/main" val="1592868524"/>
                  </a:ext>
                </a:extLst>
              </a:tr>
              <a:tr h="284813">
                <a:tc>
                  <a:txBody>
                    <a:bodyPr/>
                    <a:lstStyle/>
                    <a:p>
                      <a:pPr algn="ctr"/>
                      <a:r>
                        <a:rPr lang="en-US" sz="1600" dirty="0">
                          <a:solidFill>
                            <a:srgbClr val="000000"/>
                          </a:solidFill>
                          <a:latin typeface="Arial" panose="020B0604020202020204" pitchFamily="34" charset="0"/>
                          <a:cs typeface="Arial" panose="020B0604020202020204" pitchFamily="34" charset="0"/>
                        </a:rPr>
                        <a:t>18</a:t>
                      </a:r>
                      <a:endParaRPr lang="en-IN" sz="16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600" dirty="0">
                          <a:solidFill>
                            <a:srgbClr val="000000"/>
                          </a:solidFill>
                          <a:latin typeface="Arial" panose="020B0604020202020204" pitchFamily="34" charset="0"/>
                          <a:cs typeface="Arial" panose="020B0604020202020204" pitchFamily="34" charset="0"/>
                        </a:rPr>
                        <a:t>5</a:t>
                      </a:r>
                      <a:endParaRPr lang="en-IN" sz="16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834723070"/>
                  </a:ext>
                </a:extLst>
              </a:tr>
              <a:tr h="284813">
                <a:tc>
                  <a:txBody>
                    <a:bodyPr/>
                    <a:lstStyle/>
                    <a:p>
                      <a:pPr algn="ctr"/>
                      <a:r>
                        <a:rPr lang="en-US" sz="1600" dirty="0">
                          <a:solidFill>
                            <a:srgbClr val="000000"/>
                          </a:solidFill>
                          <a:latin typeface="Arial" panose="020B0604020202020204" pitchFamily="34" charset="0"/>
                          <a:cs typeface="Arial" panose="020B0604020202020204" pitchFamily="34" charset="0"/>
                        </a:rPr>
                        <a:t>19</a:t>
                      </a:r>
                      <a:endParaRPr lang="en-IN" sz="16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600" dirty="0">
                          <a:solidFill>
                            <a:srgbClr val="000000"/>
                          </a:solidFill>
                          <a:latin typeface="Arial" panose="020B0604020202020204" pitchFamily="34" charset="0"/>
                          <a:cs typeface="Arial" panose="020B0604020202020204" pitchFamily="34" charset="0"/>
                        </a:rPr>
                        <a:t>6</a:t>
                      </a:r>
                      <a:endParaRPr lang="en-IN" sz="16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561676965"/>
                  </a:ext>
                </a:extLst>
              </a:tr>
              <a:tr h="284813">
                <a:tc>
                  <a:txBody>
                    <a:bodyPr/>
                    <a:lstStyle/>
                    <a:p>
                      <a:pPr algn="ctr"/>
                      <a:r>
                        <a:rPr lang="en-US" sz="1600" dirty="0">
                          <a:solidFill>
                            <a:srgbClr val="000000"/>
                          </a:solidFill>
                          <a:latin typeface="Arial" panose="020B0604020202020204" pitchFamily="34" charset="0"/>
                          <a:cs typeface="Arial" panose="020B0604020202020204" pitchFamily="34" charset="0"/>
                        </a:rPr>
                        <a:t>20</a:t>
                      </a:r>
                      <a:endParaRPr lang="en-IN" sz="16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600" dirty="0">
                          <a:solidFill>
                            <a:srgbClr val="000000"/>
                          </a:solidFill>
                          <a:latin typeface="Arial" panose="020B0604020202020204" pitchFamily="34" charset="0"/>
                          <a:cs typeface="Arial" panose="020B0604020202020204" pitchFamily="34" charset="0"/>
                        </a:rPr>
                        <a:t>3</a:t>
                      </a:r>
                      <a:endParaRPr lang="en-IN" sz="16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1505056571"/>
                  </a:ext>
                </a:extLst>
              </a:tr>
              <a:tr h="284813">
                <a:tc>
                  <a:txBody>
                    <a:bodyPr/>
                    <a:lstStyle/>
                    <a:p>
                      <a:pPr algn="ctr"/>
                      <a:r>
                        <a:rPr lang="en-US" sz="1600" dirty="0">
                          <a:solidFill>
                            <a:srgbClr val="000000"/>
                          </a:solidFill>
                          <a:latin typeface="Arial" panose="020B0604020202020204" pitchFamily="34" charset="0"/>
                          <a:cs typeface="Arial" panose="020B0604020202020204" pitchFamily="34" charset="0"/>
                        </a:rPr>
                        <a:t>21</a:t>
                      </a:r>
                      <a:endParaRPr lang="en-IN" sz="16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600" u="sng" dirty="0">
                          <a:solidFill>
                            <a:srgbClr val="000000"/>
                          </a:solidFill>
                          <a:latin typeface="Arial" panose="020B0604020202020204" pitchFamily="34" charset="0"/>
                          <a:cs typeface="Arial" panose="020B0604020202020204" pitchFamily="34" charset="0"/>
                        </a:rPr>
                        <a:t>2</a:t>
                      </a:r>
                      <a:endParaRPr lang="en-IN" sz="1600" u="sng"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2381846640"/>
                  </a:ext>
                </a:extLst>
              </a:tr>
              <a:tr h="284813">
                <a:tc>
                  <a:txBody>
                    <a:bodyPr/>
                    <a:lstStyle/>
                    <a:p>
                      <a:pPr algn="ctr"/>
                      <a:r>
                        <a:rPr lang="en-US" sz="1600" dirty="0">
                          <a:solidFill>
                            <a:srgbClr val="000000"/>
                          </a:solidFill>
                          <a:latin typeface="Arial" panose="020B0604020202020204" pitchFamily="34" charset="0"/>
                          <a:cs typeface="Arial" panose="020B0604020202020204" pitchFamily="34" charset="0"/>
                        </a:rPr>
                        <a:t>22</a:t>
                      </a:r>
                      <a:endParaRPr lang="en-IN" sz="16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600" dirty="0">
                          <a:solidFill>
                            <a:srgbClr val="000000"/>
                          </a:solidFill>
                          <a:latin typeface="Arial" panose="020B0604020202020204" pitchFamily="34" charset="0"/>
                          <a:cs typeface="Arial" panose="020B0604020202020204" pitchFamily="34" charset="0"/>
                        </a:rPr>
                        <a:t>1</a:t>
                      </a:r>
                      <a:endParaRPr lang="en-IN" sz="16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1934945880"/>
                  </a:ext>
                </a:extLst>
              </a:tr>
              <a:tr h="284813">
                <a:tc>
                  <a:txBody>
                    <a:bodyPr/>
                    <a:lstStyle/>
                    <a:p>
                      <a:pPr algn="ctr"/>
                      <a:r>
                        <a:rPr lang="en-US" sz="1600" dirty="0">
                          <a:solidFill>
                            <a:srgbClr val="000000"/>
                          </a:solidFill>
                          <a:latin typeface="Arial" panose="020B0604020202020204" pitchFamily="34" charset="0"/>
                          <a:cs typeface="Arial" panose="020B0604020202020204" pitchFamily="34" charset="0"/>
                        </a:rPr>
                        <a:t>23</a:t>
                      </a:r>
                      <a:endParaRPr lang="en-IN" sz="16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600" dirty="0">
                          <a:solidFill>
                            <a:srgbClr val="000000"/>
                          </a:solidFill>
                          <a:latin typeface="Arial" panose="020B0604020202020204" pitchFamily="34" charset="0"/>
                          <a:cs typeface="Arial" panose="020B0604020202020204" pitchFamily="34" charset="0"/>
                        </a:rPr>
                        <a:t>1</a:t>
                      </a:r>
                      <a:endParaRPr lang="en-IN" sz="16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1926685408"/>
                  </a:ext>
                </a:extLst>
              </a:tr>
              <a:tr h="284813">
                <a:tc>
                  <a:txBody>
                    <a:bodyPr/>
                    <a:lstStyle/>
                    <a:p>
                      <a:pPr algn="ctr"/>
                      <a:r>
                        <a:rPr lang="en-US" sz="1600" dirty="0">
                          <a:solidFill>
                            <a:srgbClr val="000000"/>
                          </a:solidFill>
                          <a:latin typeface="Arial" panose="020B0604020202020204" pitchFamily="34" charset="0"/>
                          <a:cs typeface="Arial" panose="020B0604020202020204" pitchFamily="34" charset="0"/>
                        </a:rPr>
                        <a:t>24</a:t>
                      </a:r>
                      <a:endParaRPr lang="en-IN" sz="16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600" dirty="0">
                          <a:solidFill>
                            <a:srgbClr val="000000"/>
                          </a:solidFill>
                          <a:latin typeface="Arial" panose="020B0604020202020204" pitchFamily="34" charset="0"/>
                          <a:cs typeface="Arial" panose="020B0604020202020204" pitchFamily="34" charset="0"/>
                        </a:rPr>
                        <a:t>1</a:t>
                      </a:r>
                      <a:endParaRPr lang="en-IN" sz="16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4188937323"/>
                  </a:ext>
                </a:extLst>
              </a:tr>
              <a:tr h="284813">
                <a:tc>
                  <a:txBody>
                    <a:bodyPr/>
                    <a:lstStyle/>
                    <a:p>
                      <a:pPr algn="ctr"/>
                      <a:r>
                        <a:rPr lang="en-US" sz="1600" dirty="0">
                          <a:solidFill>
                            <a:srgbClr val="000000"/>
                          </a:solidFill>
                          <a:latin typeface="Arial" panose="020B0604020202020204" pitchFamily="34" charset="0"/>
                          <a:cs typeface="Arial" panose="020B0604020202020204" pitchFamily="34" charset="0"/>
                        </a:rPr>
                        <a:t>25</a:t>
                      </a:r>
                      <a:endParaRPr lang="en-IN" sz="16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600" dirty="0">
                          <a:solidFill>
                            <a:srgbClr val="000000"/>
                          </a:solidFill>
                          <a:latin typeface="Arial" panose="020B0604020202020204" pitchFamily="34" charset="0"/>
                          <a:cs typeface="Arial" panose="020B0604020202020204" pitchFamily="34" charset="0"/>
                        </a:rPr>
                        <a:t>0</a:t>
                      </a:r>
                      <a:endParaRPr lang="en-IN" sz="16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2601268590"/>
                  </a:ext>
                </a:extLst>
              </a:tr>
              <a:tr h="284813">
                <a:tc>
                  <a:txBody>
                    <a:bodyPr/>
                    <a:lstStyle/>
                    <a:p>
                      <a:pPr algn="ctr"/>
                      <a:r>
                        <a:rPr lang="en-US" sz="1600" dirty="0">
                          <a:solidFill>
                            <a:srgbClr val="000000"/>
                          </a:solidFill>
                          <a:latin typeface="Arial" panose="020B0604020202020204" pitchFamily="34" charset="0"/>
                          <a:cs typeface="Arial" panose="020B0604020202020204" pitchFamily="34" charset="0"/>
                        </a:rPr>
                        <a:t>26</a:t>
                      </a:r>
                      <a:endParaRPr lang="en-IN" sz="16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600" u="sng" dirty="0">
                          <a:solidFill>
                            <a:srgbClr val="000000"/>
                          </a:solidFill>
                          <a:latin typeface="Arial" panose="020B0604020202020204" pitchFamily="34" charset="0"/>
                          <a:cs typeface="Arial" panose="020B0604020202020204" pitchFamily="34" charset="0"/>
                        </a:rPr>
                        <a:t>1</a:t>
                      </a:r>
                      <a:endParaRPr lang="en-IN" sz="1600" u="sng"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2262533974"/>
                  </a:ext>
                </a:extLst>
              </a:tr>
              <a:tr h="284813">
                <a:tc>
                  <a:txBody>
                    <a:bodyPr/>
                    <a:lstStyle/>
                    <a:p>
                      <a:pPr algn="ctr"/>
                      <a:endParaRPr lang="en-IN" sz="16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tc>
                  <a:txBody>
                    <a:bodyPr/>
                    <a:lstStyle/>
                    <a:p>
                      <a:pPr algn="ctr"/>
                      <a:r>
                        <a:rPr lang="en-IN" sz="1600" i="1" dirty="0">
                          <a:solidFill>
                            <a:srgbClr val="000000"/>
                          </a:solidFill>
                          <a:latin typeface="Arial" panose="020B0604020202020204" pitchFamily="34" charset="0"/>
                          <a:cs typeface="Arial" panose="020B0604020202020204" pitchFamily="34" charset="0"/>
                        </a:rPr>
                        <a:t>N</a:t>
                      </a:r>
                      <a:r>
                        <a:rPr lang="en-IN" sz="1600" dirty="0">
                          <a:solidFill>
                            <a:srgbClr val="000000"/>
                          </a:solidFill>
                          <a:latin typeface="Arial" panose="020B0604020202020204" pitchFamily="34" charset="0"/>
                          <a:cs typeface="Arial" panose="020B0604020202020204" pitchFamily="34" charset="0"/>
                        </a:rPr>
                        <a:t> = 20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extLst>
                  <a:ext uri="{0D108BD9-81ED-4DB2-BD59-A6C34878D82A}">
                    <a16:rowId xmlns:a16="http://schemas.microsoft.com/office/drawing/2014/main" val="1538391673"/>
                  </a:ext>
                </a:extLst>
              </a:tr>
            </a:tbl>
          </a:graphicData>
        </a:graphic>
      </p:graphicFrame>
      <p:sp>
        <p:nvSpPr>
          <p:cNvPr id="22" name="Text Placeholder 5">
            <a:extLst>
              <a:ext uri="{FF2B5EF4-FFF2-40B4-BE49-F238E27FC236}">
                <a16:creationId xmlns:a16="http://schemas.microsoft.com/office/drawing/2014/main" id="{3508C760-502C-4473-B58D-18750C2FCC6E}"/>
              </a:ext>
            </a:extLst>
          </p:cNvPr>
          <p:cNvSpPr>
            <a:spLocks noGrp="1"/>
          </p:cNvSpPr>
          <p:nvPr>
            <p:ph type="body" sz="quarter" idx="21"/>
          </p:nvPr>
        </p:nvSpPr>
        <p:spPr>
          <a:xfrm>
            <a:off x="4912524" y="1551403"/>
            <a:ext cx="5394960" cy="274320"/>
          </a:xfrm>
        </p:spPr>
        <p:txBody>
          <a:bodyPr/>
          <a:lstStyle/>
          <a:p>
            <a:pPr marL="0" indent="0">
              <a:buNone/>
            </a:pPr>
            <a:r>
              <a:rPr lang="en-US" sz="1600" b="1" dirty="0"/>
              <a:t>Age of Students in a College Class (fictitious data)</a:t>
            </a:r>
            <a:endParaRPr lang="en-IN" sz="1100" dirty="0"/>
          </a:p>
        </p:txBody>
      </p:sp>
      <p:sp>
        <p:nvSpPr>
          <p:cNvPr id="21" name="Text Placeholder 6">
            <a:extLst>
              <a:ext uri="{FF2B5EF4-FFF2-40B4-BE49-F238E27FC236}">
                <a16:creationId xmlns:a16="http://schemas.microsoft.com/office/drawing/2014/main" id="{5374BB25-49F8-4425-9151-4C7FD96C440B}"/>
              </a:ext>
            </a:extLst>
          </p:cNvPr>
          <p:cNvSpPr>
            <a:spLocks noGrp="1"/>
          </p:cNvSpPr>
          <p:nvPr>
            <p:ph type="body" sz="quarter" idx="20"/>
          </p:nvPr>
        </p:nvSpPr>
        <p:spPr>
          <a:xfrm>
            <a:off x="4501044" y="1895394"/>
            <a:ext cx="6309360" cy="274320"/>
          </a:xfrm>
          <a:solidFill>
            <a:srgbClr val="D6D1E3"/>
          </a:solidFill>
          <a:ln>
            <a:solidFill>
              <a:srgbClr val="004A78"/>
            </a:solidFill>
          </a:ln>
        </p:spPr>
        <p:txBody>
          <a:bodyPr anchor="ctr"/>
          <a:lstStyle/>
          <a:p>
            <a:pPr marL="0" indent="0" algn="ctr">
              <a:buNone/>
            </a:pPr>
            <a:r>
              <a:rPr lang="en-US" sz="1600" dirty="0"/>
              <a:t>Interval width = 2 years of age</a:t>
            </a:r>
            <a:endParaRPr lang="en-IN" sz="1050" dirty="0"/>
          </a:p>
        </p:txBody>
      </p:sp>
      <p:graphicFrame>
        <p:nvGraphicFramePr>
          <p:cNvPr id="30" name="Table 7">
            <a:extLst>
              <a:ext uri="{FF2B5EF4-FFF2-40B4-BE49-F238E27FC236}">
                <a16:creationId xmlns:a16="http://schemas.microsoft.com/office/drawing/2014/main" id="{545CEDF0-B11B-4BF1-9F33-18FA916F2125}"/>
              </a:ext>
            </a:extLst>
          </p:cNvPr>
          <p:cNvGraphicFramePr>
            <a:graphicFrameLocks noGrp="1"/>
          </p:cNvGraphicFramePr>
          <p:nvPr>
            <p:ph type="tbl" sz="quarter" idx="24"/>
            <p:extLst>
              <p:ext uri="{D42A27DB-BD31-4B8C-83A1-F6EECF244321}">
                <p14:modId xmlns:p14="http://schemas.microsoft.com/office/powerpoint/2010/main" val="1193000155"/>
              </p:ext>
            </p:extLst>
          </p:nvPr>
        </p:nvGraphicFramePr>
        <p:xfrm>
          <a:off x="4501044" y="2196137"/>
          <a:ext cx="6309360" cy="2133600"/>
        </p:xfrm>
        <a:graphic>
          <a:graphicData uri="http://schemas.openxmlformats.org/drawingml/2006/table">
            <a:tbl>
              <a:tblPr firstRow="1" bandRow="1">
                <a:tableStyleId>{5C22544A-7EE6-4342-B048-85BDC9FD1C3A}</a:tableStyleId>
              </a:tblPr>
              <a:tblGrid>
                <a:gridCol w="1280160">
                  <a:extLst>
                    <a:ext uri="{9D8B030D-6E8A-4147-A177-3AD203B41FA5}">
                      <a16:colId xmlns:a16="http://schemas.microsoft.com/office/drawing/2014/main" val="296649181"/>
                    </a:ext>
                  </a:extLst>
                </a:gridCol>
                <a:gridCol w="2377440">
                  <a:extLst>
                    <a:ext uri="{9D8B030D-6E8A-4147-A177-3AD203B41FA5}">
                      <a16:colId xmlns:a16="http://schemas.microsoft.com/office/drawing/2014/main" val="2270750950"/>
                    </a:ext>
                  </a:extLst>
                </a:gridCol>
                <a:gridCol w="2651760">
                  <a:extLst>
                    <a:ext uri="{9D8B030D-6E8A-4147-A177-3AD203B41FA5}">
                      <a16:colId xmlns:a16="http://schemas.microsoft.com/office/drawing/2014/main" val="398137424"/>
                    </a:ext>
                  </a:extLst>
                </a:gridCol>
              </a:tblGrid>
              <a:tr h="274320">
                <a:tc>
                  <a:txBody>
                    <a:bodyPr/>
                    <a:lstStyle/>
                    <a:p>
                      <a:pPr algn="ctr"/>
                      <a:r>
                        <a:rPr lang="en-IN" sz="1400" i="1" dirty="0">
                          <a:solidFill>
                            <a:srgbClr val="000000"/>
                          </a:solidFill>
                          <a:latin typeface="Arial" panose="020B0604020202020204" pitchFamily="34" charset="0"/>
                          <a:cs typeface="Arial" panose="020B0604020202020204" pitchFamily="34" charset="0"/>
                        </a:rPr>
                        <a:t>Ages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tc>
                  <a:txBody>
                    <a:bodyPr/>
                    <a:lstStyle/>
                    <a:p>
                      <a:pPr algn="ctr"/>
                      <a:r>
                        <a:rPr lang="en-IN" sz="1400" i="1" dirty="0">
                          <a:solidFill>
                            <a:srgbClr val="000000"/>
                          </a:solidFill>
                          <a:latin typeface="Arial" panose="020B0604020202020204" pitchFamily="34" charset="0"/>
                          <a:cs typeface="Arial" panose="020B0604020202020204" pitchFamily="34" charset="0"/>
                        </a:rPr>
                        <a:t>Frequency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tc>
                  <a:txBody>
                    <a:bodyPr/>
                    <a:lstStyle/>
                    <a:p>
                      <a:pPr algn="ctr"/>
                      <a:r>
                        <a:rPr lang="en-IN" sz="1400" i="1" dirty="0">
                          <a:solidFill>
                            <a:srgbClr val="000000"/>
                          </a:solidFill>
                          <a:latin typeface="Arial" panose="020B0604020202020204" pitchFamily="34" charset="0"/>
                          <a:cs typeface="Arial" panose="020B0604020202020204" pitchFamily="34" charset="0"/>
                        </a:rPr>
                        <a:t>Percentage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extLst>
                  <a:ext uri="{0D108BD9-81ED-4DB2-BD59-A6C34878D82A}">
                    <a16:rowId xmlns:a16="http://schemas.microsoft.com/office/drawing/2014/main" val="1592868524"/>
                  </a:ext>
                </a:extLst>
              </a:tr>
              <a:tr h="274320">
                <a:tc>
                  <a:txBody>
                    <a:bodyPr/>
                    <a:lstStyle/>
                    <a:p>
                      <a:pPr algn="ctr"/>
                      <a:r>
                        <a:rPr lang="en-IN" sz="1400" dirty="0">
                          <a:solidFill>
                            <a:srgbClr val="000000"/>
                          </a:solidFill>
                          <a:latin typeface="Arial" panose="020B0604020202020204" pitchFamily="34" charset="0"/>
                          <a:cs typeface="Arial" panose="020B0604020202020204" pitchFamily="34" charset="0"/>
                        </a:rPr>
                        <a:t>18–19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IN" sz="1400" dirty="0">
                          <a:solidFill>
                            <a:srgbClr val="000000"/>
                          </a:solidFill>
                          <a:latin typeface="Arial" panose="020B0604020202020204" pitchFamily="34" charset="0"/>
                          <a:cs typeface="Arial" panose="020B0604020202020204" pitchFamily="34" charset="0"/>
                        </a:rPr>
                        <a:t>11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IN" sz="1400" dirty="0">
                          <a:solidFill>
                            <a:srgbClr val="000000"/>
                          </a:solidFill>
                          <a:latin typeface="Arial" panose="020B0604020202020204" pitchFamily="34" charset="0"/>
                          <a:cs typeface="Arial" panose="020B0604020202020204" pitchFamily="34" charset="0"/>
                        </a:rPr>
                        <a:t>55.0%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834723070"/>
                  </a:ext>
                </a:extLst>
              </a:tr>
              <a:tr h="274320">
                <a:tc>
                  <a:txBody>
                    <a:bodyPr/>
                    <a:lstStyle/>
                    <a:p>
                      <a:pPr algn="ctr"/>
                      <a:r>
                        <a:rPr lang="en-IN" sz="1400" dirty="0">
                          <a:solidFill>
                            <a:srgbClr val="000000"/>
                          </a:solidFill>
                          <a:latin typeface="Arial" panose="020B0604020202020204" pitchFamily="34" charset="0"/>
                          <a:cs typeface="Arial" panose="020B0604020202020204" pitchFamily="34" charset="0"/>
                        </a:rPr>
                        <a:t>20–21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400" u="none" dirty="0">
                          <a:solidFill>
                            <a:srgbClr val="000000"/>
                          </a:solidFill>
                          <a:latin typeface="Arial" panose="020B0604020202020204" pitchFamily="34" charset="0"/>
                          <a:cs typeface="Arial" panose="020B0604020202020204" pitchFamily="34" charset="0"/>
                        </a:rPr>
                        <a:t>5</a:t>
                      </a:r>
                      <a:endParaRPr lang="en-IN" sz="1400" u="none"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IN" sz="1400" u="none" dirty="0">
                          <a:solidFill>
                            <a:srgbClr val="000000"/>
                          </a:solidFill>
                          <a:latin typeface="Arial" panose="020B0604020202020204" pitchFamily="34" charset="0"/>
                          <a:cs typeface="Arial" panose="020B0604020202020204" pitchFamily="34" charset="0"/>
                        </a:rPr>
                        <a:t>25.0%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561676965"/>
                  </a:ext>
                </a:extLst>
              </a:tr>
              <a:tr h="274320">
                <a:tc>
                  <a:txBody>
                    <a:bodyPr/>
                    <a:lstStyle/>
                    <a:p>
                      <a:pPr algn="ctr"/>
                      <a:r>
                        <a:rPr lang="en-IN" sz="1400" dirty="0">
                          <a:solidFill>
                            <a:srgbClr val="000000"/>
                          </a:solidFill>
                          <a:latin typeface="Arial" panose="020B0604020202020204" pitchFamily="34" charset="0"/>
                          <a:cs typeface="Arial" panose="020B0604020202020204" pitchFamily="34" charset="0"/>
                        </a:rPr>
                        <a:t>22–23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400" dirty="0">
                          <a:solidFill>
                            <a:srgbClr val="000000"/>
                          </a:solidFill>
                          <a:latin typeface="Arial" panose="020B0604020202020204" pitchFamily="34" charset="0"/>
                          <a:cs typeface="Arial" panose="020B0604020202020204" pitchFamily="34" charset="0"/>
                        </a:rPr>
                        <a:t>2</a:t>
                      </a:r>
                      <a:endParaRPr lang="en-IN" sz="14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IN" sz="1400" u="none" dirty="0">
                          <a:solidFill>
                            <a:srgbClr val="000000"/>
                          </a:solidFill>
                          <a:latin typeface="Arial" panose="020B0604020202020204" pitchFamily="34" charset="0"/>
                          <a:cs typeface="Arial" panose="020B0604020202020204" pitchFamily="34" charset="0"/>
                        </a:rPr>
                        <a:t>10.0%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1505056571"/>
                  </a:ext>
                </a:extLst>
              </a:tr>
              <a:tr h="274320">
                <a:tc>
                  <a:txBody>
                    <a:bodyPr/>
                    <a:lstStyle/>
                    <a:p>
                      <a:pPr algn="ctr"/>
                      <a:r>
                        <a:rPr lang="en-IN" sz="1400" dirty="0">
                          <a:solidFill>
                            <a:srgbClr val="000000"/>
                          </a:solidFill>
                          <a:latin typeface="Arial" panose="020B0604020202020204" pitchFamily="34" charset="0"/>
                          <a:cs typeface="Arial" panose="020B0604020202020204" pitchFamily="34" charset="0"/>
                        </a:rPr>
                        <a:t>24–25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400" dirty="0">
                          <a:solidFill>
                            <a:srgbClr val="000000"/>
                          </a:solidFill>
                          <a:latin typeface="Arial" panose="020B0604020202020204" pitchFamily="34" charset="0"/>
                          <a:cs typeface="Arial" panose="020B0604020202020204" pitchFamily="34" charset="0"/>
                        </a:rPr>
                        <a:t>1</a:t>
                      </a:r>
                      <a:endParaRPr lang="en-IN" sz="14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IN" sz="1400" u="none" dirty="0">
                          <a:solidFill>
                            <a:srgbClr val="000000"/>
                          </a:solidFill>
                          <a:latin typeface="Arial" panose="020B0604020202020204" pitchFamily="34" charset="0"/>
                          <a:cs typeface="Arial" panose="020B0604020202020204" pitchFamily="34" charset="0"/>
                        </a:rPr>
                        <a:t>5.0%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2836207973"/>
                  </a:ext>
                </a:extLst>
              </a:tr>
              <a:tr h="274320">
                <a:tc>
                  <a:txBody>
                    <a:bodyPr/>
                    <a:lstStyle/>
                    <a:p>
                      <a:pPr algn="ctr"/>
                      <a:r>
                        <a:rPr lang="en-IN" sz="1400" dirty="0">
                          <a:solidFill>
                            <a:srgbClr val="000000"/>
                          </a:solidFill>
                          <a:latin typeface="Arial" panose="020B0604020202020204" pitchFamily="34" charset="0"/>
                          <a:cs typeface="Arial" panose="020B0604020202020204" pitchFamily="34" charset="0"/>
                        </a:rPr>
                        <a:t>26–27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400" u="sng" dirty="0">
                          <a:solidFill>
                            <a:srgbClr val="000000"/>
                          </a:solidFill>
                          <a:latin typeface="Arial" panose="020B0604020202020204" pitchFamily="34" charset="0"/>
                          <a:cs typeface="Arial" panose="020B0604020202020204" pitchFamily="34" charset="0"/>
                        </a:rPr>
                        <a:t>1</a:t>
                      </a:r>
                      <a:endParaRPr lang="en-IN" sz="1400" u="sng"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IN" sz="1400" u="sng" dirty="0">
                          <a:solidFill>
                            <a:srgbClr val="000000"/>
                          </a:solidFill>
                          <a:latin typeface="Arial" panose="020B0604020202020204" pitchFamily="34" charset="0"/>
                          <a:cs typeface="Arial" panose="020B0604020202020204" pitchFamily="34" charset="0"/>
                        </a:rPr>
                        <a:t>5.0%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2874623728"/>
                  </a:ext>
                </a:extLst>
              </a:tr>
              <a:tr h="274320">
                <a:tc>
                  <a:txBody>
                    <a:bodyPr/>
                    <a:lstStyle/>
                    <a:p>
                      <a:pPr algn="ctr"/>
                      <a:endParaRPr lang="en-IN" sz="14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400" i="1" dirty="0">
                          <a:solidFill>
                            <a:srgbClr val="000000"/>
                          </a:solidFill>
                          <a:latin typeface="Arial" panose="020B0604020202020204" pitchFamily="34" charset="0"/>
                          <a:cs typeface="Arial" panose="020B0604020202020204" pitchFamily="34" charset="0"/>
                        </a:rPr>
                        <a:t>N</a:t>
                      </a:r>
                      <a:r>
                        <a:rPr lang="en-IN" sz="1400" dirty="0">
                          <a:solidFill>
                            <a:srgbClr val="000000"/>
                          </a:solidFill>
                          <a:latin typeface="Arial" panose="020B0604020202020204" pitchFamily="34" charset="0"/>
                          <a:cs typeface="Arial" panose="020B0604020202020204" pitchFamily="34" charset="0"/>
                        </a:rPr>
                        <a:t> = 20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tc>
                  <a:txBody>
                    <a:bodyPr/>
                    <a:lstStyle/>
                    <a:p>
                      <a:pPr algn="ctr"/>
                      <a:r>
                        <a:rPr lang="en-IN" sz="1400" u="none" dirty="0">
                          <a:solidFill>
                            <a:srgbClr val="000000"/>
                          </a:solidFill>
                          <a:latin typeface="Arial" panose="020B0604020202020204" pitchFamily="34" charset="0"/>
                          <a:cs typeface="Arial" panose="020B0604020202020204" pitchFamily="34" charset="0"/>
                        </a:rPr>
                        <a:t>100.0%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extLst>
                  <a:ext uri="{0D108BD9-81ED-4DB2-BD59-A6C34878D82A}">
                    <a16:rowId xmlns:a16="http://schemas.microsoft.com/office/drawing/2014/main" val="737346268"/>
                  </a:ext>
                </a:extLst>
              </a:tr>
            </a:tbl>
          </a:graphicData>
        </a:graphic>
      </p:graphicFrame>
    </p:spTree>
    <p:extLst>
      <p:ext uri="{BB962C8B-B14F-4D97-AF65-F5344CB8AC3E}">
        <p14:creationId xmlns:p14="http://schemas.microsoft.com/office/powerpoint/2010/main" val="40393591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ltLang="en-US" dirty="0"/>
              <a:t>Class Intervals: Midpoints</a:t>
            </a:r>
            <a:endParaRPr lang="en-IN" dirty="0"/>
          </a:p>
        </p:txBody>
      </p:sp>
      <p:sp>
        <p:nvSpPr>
          <p:cNvPr id="22" name="Text Placeholder 2">
            <a:extLst>
              <a:ext uri="{FF2B5EF4-FFF2-40B4-BE49-F238E27FC236}">
                <a16:creationId xmlns:a16="http://schemas.microsoft.com/office/drawing/2014/main" id="{3508C760-502C-4473-B58D-18750C2FCC6E}"/>
              </a:ext>
            </a:extLst>
          </p:cNvPr>
          <p:cNvSpPr>
            <a:spLocks noGrp="1"/>
          </p:cNvSpPr>
          <p:nvPr>
            <p:ph type="body" sz="quarter" idx="21"/>
          </p:nvPr>
        </p:nvSpPr>
        <p:spPr>
          <a:xfrm>
            <a:off x="838200" y="1218777"/>
            <a:ext cx="10424160" cy="1005840"/>
          </a:xfrm>
        </p:spPr>
        <p:txBody>
          <a:bodyPr/>
          <a:lstStyle/>
          <a:p>
            <a:pPr marL="0" indent="0">
              <a:buNone/>
            </a:pPr>
            <a:r>
              <a:rPr lang="en-US" altLang="en-US" b="1" dirty="0"/>
              <a:t>Midpoints</a:t>
            </a:r>
            <a:r>
              <a:rPr lang="en-US" altLang="en-US" dirty="0"/>
              <a:t> are the point exactly half way between the upper</a:t>
            </a:r>
            <a:r>
              <a:rPr lang="en-US" altLang="en-US" b="1" dirty="0"/>
              <a:t> </a:t>
            </a:r>
            <a:r>
              <a:rPr lang="en-US" altLang="en-US" dirty="0"/>
              <a:t>and lower limits of a class interval.  To calculate: Add the upper limit to the lower limit and divide by 2.</a:t>
            </a:r>
          </a:p>
        </p:txBody>
      </p:sp>
      <p:sp>
        <p:nvSpPr>
          <p:cNvPr id="3" name="Text Placeholder 3">
            <a:extLst>
              <a:ext uri="{FF2B5EF4-FFF2-40B4-BE49-F238E27FC236}">
                <a16:creationId xmlns:a16="http://schemas.microsoft.com/office/drawing/2014/main" id="{5CB65EED-1DF8-4DD5-B095-5A95930F5FF4}"/>
              </a:ext>
            </a:extLst>
          </p:cNvPr>
          <p:cNvSpPr>
            <a:spLocks noGrp="1"/>
          </p:cNvSpPr>
          <p:nvPr>
            <p:ph type="body" sz="quarter" idx="19"/>
          </p:nvPr>
        </p:nvSpPr>
        <p:spPr>
          <a:xfrm>
            <a:off x="3810000" y="2235199"/>
            <a:ext cx="4572000" cy="365760"/>
          </a:xfrm>
        </p:spPr>
        <p:txBody>
          <a:bodyPr>
            <a:normAutofit/>
          </a:bodyPr>
          <a:lstStyle/>
          <a:p>
            <a:pPr marL="0" indent="0">
              <a:buNone/>
            </a:pPr>
            <a:r>
              <a:rPr lang="en-IN" sz="2000" b="1" dirty="0"/>
              <a:t>Finding Midpoints</a:t>
            </a:r>
            <a:endParaRPr lang="en-IN" sz="2000" dirty="0"/>
          </a:p>
        </p:txBody>
      </p:sp>
      <p:sp>
        <p:nvSpPr>
          <p:cNvPr id="13" name="Text Placeholder 4">
            <a:extLst>
              <a:ext uri="{FF2B5EF4-FFF2-40B4-BE49-F238E27FC236}">
                <a16:creationId xmlns:a16="http://schemas.microsoft.com/office/drawing/2014/main" id="{AB05A62F-E079-4B8B-B79A-C50F23C35BD5}"/>
              </a:ext>
            </a:extLst>
          </p:cNvPr>
          <p:cNvSpPr>
            <a:spLocks noGrp="1"/>
          </p:cNvSpPr>
          <p:nvPr>
            <p:ph type="body" sz="quarter" idx="17"/>
          </p:nvPr>
        </p:nvSpPr>
        <p:spPr>
          <a:xfrm>
            <a:off x="3810000" y="2665024"/>
            <a:ext cx="4114800" cy="274320"/>
          </a:xfrm>
          <a:solidFill>
            <a:srgbClr val="D6D1E3"/>
          </a:solidFill>
          <a:ln>
            <a:solidFill>
              <a:srgbClr val="004A78"/>
            </a:solidFill>
          </a:ln>
        </p:spPr>
        <p:txBody>
          <a:bodyPr anchor="ctr">
            <a:normAutofit/>
          </a:bodyPr>
          <a:lstStyle/>
          <a:p>
            <a:pPr marL="0" indent="0" algn="ctr">
              <a:buNone/>
            </a:pPr>
            <a:r>
              <a:rPr lang="en-US" sz="1400" dirty="0"/>
              <a:t>Class interval width = 3</a:t>
            </a:r>
            <a:endParaRPr lang="en-IN" sz="700" dirty="0"/>
          </a:p>
        </p:txBody>
      </p:sp>
      <p:graphicFrame>
        <p:nvGraphicFramePr>
          <p:cNvPr id="30" name="Table 5">
            <a:extLst>
              <a:ext uri="{FF2B5EF4-FFF2-40B4-BE49-F238E27FC236}">
                <a16:creationId xmlns:a16="http://schemas.microsoft.com/office/drawing/2014/main" id="{545CEDF0-B11B-4BF1-9F33-18FA916F2125}"/>
              </a:ext>
            </a:extLst>
          </p:cNvPr>
          <p:cNvGraphicFramePr>
            <a:graphicFrameLocks noGrp="1"/>
          </p:cNvGraphicFramePr>
          <p:nvPr>
            <p:ph type="tbl" sz="quarter" idx="24"/>
            <p:extLst>
              <p:ext uri="{D42A27DB-BD31-4B8C-83A1-F6EECF244321}">
                <p14:modId xmlns:p14="http://schemas.microsoft.com/office/powerpoint/2010/main" val="3123210317"/>
              </p:ext>
            </p:extLst>
          </p:nvPr>
        </p:nvGraphicFramePr>
        <p:xfrm>
          <a:off x="3810000" y="2943449"/>
          <a:ext cx="4114800" cy="1524000"/>
        </p:xfrm>
        <a:graphic>
          <a:graphicData uri="http://schemas.openxmlformats.org/drawingml/2006/table">
            <a:tbl>
              <a:tblPr firstRow="1" bandRow="1">
                <a:tableStyleId>{5C22544A-7EE6-4342-B048-85BDC9FD1C3A}</a:tableStyleId>
              </a:tblPr>
              <a:tblGrid>
                <a:gridCol w="1567542">
                  <a:extLst>
                    <a:ext uri="{9D8B030D-6E8A-4147-A177-3AD203B41FA5}">
                      <a16:colId xmlns:a16="http://schemas.microsoft.com/office/drawing/2014/main" val="296649181"/>
                    </a:ext>
                  </a:extLst>
                </a:gridCol>
                <a:gridCol w="2547258">
                  <a:extLst>
                    <a:ext uri="{9D8B030D-6E8A-4147-A177-3AD203B41FA5}">
                      <a16:colId xmlns:a16="http://schemas.microsoft.com/office/drawing/2014/main" val="2270750950"/>
                    </a:ext>
                  </a:extLst>
                </a:gridCol>
              </a:tblGrid>
              <a:tr h="274320">
                <a:tc>
                  <a:txBody>
                    <a:bodyPr/>
                    <a:lstStyle/>
                    <a:p>
                      <a:pPr algn="ctr"/>
                      <a:r>
                        <a:rPr lang="en-IN" sz="1400" i="1" dirty="0">
                          <a:solidFill>
                            <a:srgbClr val="000000"/>
                          </a:solidFill>
                          <a:latin typeface="Arial" panose="020B0604020202020204" pitchFamily="34" charset="0"/>
                          <a:cs typeface="Arial" panose="020B0604020202020204" pitchFamily="34" charset="0"/>
                        </a:rPr>
                        <a:t>Class Interval</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tc>
                  <a:txBody>
                    <a:bodyPr/>
                    <a:lstStyle/>
                    <a:p>
                      <a:pPr algn="ctr"/>
                      <a:r>
                        <a:rPr lang="en-IN" sz="1400" i="1" dirty="0">
                          <a:solidFill>
                            <a:srgbClr val="000000"/>
                          </a:solidFill>
                          <a:latin typeface="Arial" panose="020B0604020202020204" pitchFamily="34" charset="0"/>
                          <a:cs typeface="Arial" panose="020B0604020202020204" pitchFamily="34" charset="0"/>
                        </a:rPr>
                        <a:t>Midpoint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extLst>
                  <a:ext uri="{0D108BD9-81ED-4DB2-BD59-A6C34878D82A}">
                    <a16:rowId xmlns:a16="http://schemas.microsoft.com/office/drawing/2014/main" val="1592868524"/>
                  </a:ext>
                </a:extLst>
              </a:tr>
              <a:tr h="274320">
                <a:tc>
                  <a:txBody>
                    <a:bodyPr/>
                    <a:lstStyle/>
                    <a:p>
                      <a:pPr algn="ctr"/>
                      <a:r>
                        <a:rPr lang="en-IN" sz="1400" dirty="0">
                          <a:solidFill>
                            <a:srgbClr val="000000"/>
                          </a:solidFill>
                          <a:latin typeface="Arial" panose="020B0604020202020204" pitchFamily="34" charset="0"/>
                          <a:cs typeface="Arial" panose="020B0604020202020204" pitchFamily="34" charset="0"/>
                        </a:rPr>
                        <a:t>0–2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IN" sz="1400" dirty="0">
                          <a:solidFill>
                            <a:srgbClr val="000000"/>
                          </a:solidFill>
                          <a:latin typeface="Arial" panose="020B0604020202020204" pitchFamily="34" charset="0"/>
                          <a:cs typeface="Arial" panose="020B0604020202020204" pitchFamily="34" charset="0"/>
                        </a:rPr>
                        <a:t>1.0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834723070"/>
                  </a:ext>
                </a:extLst>
              </a:tr>
              <a:tr h="274320">
                <a:tc>
                  <a:txBody>
                    <a:bodyPr/>
                    <a:lstStyle/>
                    <a:p>
                      <a:pPr algn="ctr"/>
                      <a:r>
                        <a:rPr lang="en-IN" sz="1400" dirty="0">
                          <a:solidFill>
                            <a:srgbClr val="000000"/>
                          </a:solidFill>
                          <a:latin typeface="Arial" panose="020B0604020202020204" pitchFamily="34" charset="0"/>
                          <a:cs typeface="Arial" panose="020B0604020202020204" pitchFamily="34" charset="0"/>
                        </a:rPr>
                        <a:t>3–5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400" u="none" dirty="0">
                          <a:solidFill>
                            <a:srgbClr val="000000"/>
                          </a:solidFill>
                          <a:latin typeface="Arial" panose="020B0604020202020204" pitchFamily="34" charset="0"/>
                          <a:cs typeface="Arial" panose="020B0604020202020204" pitchFamily="34" charset="0"/>
                        </a:rPr>
                        <a:t>4.0</a:t>
                      </a:r>
                      <a:endParaRPr lang="en-IN" sz="1400" u="none"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561676965"/>
                  </a:ext>
                </a:extLst>
              </a:tr>
              <a:tr h="274320">
                <a:tc>
                  <a:txBody>
                    <a:bodyPr/>
                    <a:lstStyle/>
                    <a:p>
                      <a:pPr algn="ctr"/>
                      <a:r>
                        <a:rPr lang="en-IN" sz="1400" dirty="0">
                          <a:solidFill>
                            <a:srgbClr val="000000"/>
                          </a:solidFill>
                          <a:latin typeface="Arial" panose="020B0604020202020204" pitchFamily="34" charset="0"/>
                          <a:cs typeface="Arial" panose="020B0604020202020204" pitchFamily="34" charset="0"/>
                        </a:rPr>
                        <a:t>6–8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400" dirty="0">
                          <a:solidFill>
                            <a:srgbClr val="000000"/>
                          </a:solidFill>
                          <a:latin typeface="Arial" panose="020B0604020202020204" pitchFamily="34" charset="0"/>
                          <a:cs typeface="Arial" panose="020B0604020202020204" pitchFamily="34" charset="0"/>
                        </a:rPr>
                        <a:t>7.0</a:t>
                      </a:r>
                      <a:endParaRPr lang="en-IN" sz="14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1505056571"/>
                  </a:ext>
                </a:extLst>
              </a:tr>
              <a:tr h="274320">
                <a:tc>
                  <a:txBody>
                    <a:bodyPr/>
                    <a:lstStyle/>
                    <a:p>
                      <a:pPr algn="ctr"/>
                      <a:r>
                        <a:rPr lang="en-IN" sz="1400" dirty="0">
                          <a:solidFill>
                            <a:srgbClr val="000000"/>
                          </a:solidFill>
                          <a:latin typeface="Arial" panose="020B0604020202020204" pitchFamily="34" charset="0"/>
                          <a:cs typeface="Arial" panose="020B0604020202020204" pitchFamily="34" charset="0"/>
                        </a:rPr>
                        <a:t>9–11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tc>
                  <a:txBody>
                    <a:bodyPr/>
                    <a:lstStyle/>
                    <a:p>
                      <a:pPr algn="ctr"/>
                      <a:r>
                        <a:rPr lang="en-US" sz="1400" dirty="0">
                          <a:solidFill>
                            <a:srgbClr val="000000"/>
                          </a:solidFill>
                          <a:latin typeface="Arial" panose="020B0604020202020204" pitchFamily="34" charset="0"/>
                          <a:cs typeface="Arial" panose="020B0604020202020204" pitchFamily="34" charset="0"/>
                        </a:rPr>
                        <a:t>10.0</a:t>
                      </a:r>
                      <a:endParaRPr lang="en-IN" sz="14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extLst>
                  <a:ext uri="{0D108BD9-81ED-4DB2-BD59-A6C34878D82A}">
                    <a16:rowId xmlns:a16="http://schemas.microsoft.com/office/drawing/2014/main" val="2836207973"/>
                  </a:ext>
                </a:extLst>
              </a:tr>
            </a:tbl>
          </a:graphicData>
        </a:graphic>
      </p:graphicFrame>
      <p:sp>
        <p:nvSpPr>
          <p:cNvPr id="16" name="Text Placeholder 6">
            <a:extLst>
              <a:ext uri="{FF2B5EF4-FFF2-40B4-BE49-F238E27FC236}">
                <a16:creationId xmlns:a16="http://schemas.microsoft.com/office/drawing/2014/main" id="{3E4105E8-AE19-4C78-B24F-30CC73AE15B9}"/>
              </a:ext>
            </a:extLst>
          </p:cNvPr>
          <p:cNvSpPr>
            <a:spLocks noGrp="1"/>
          </p:cNvSpPr>
          <p:nvPr>
            <p:ph type="body" sz="quarter" idx="20"/>
          </p:nvPr>
        </p:nvSpPr>
        <p:spPr>
          <a:xfrm>
            <a:off x="3810000" y="4601652"/>
            <a:ext cx="4114800" cy="274320"/>
          </a:xfrm>
          <a:solidFill>
            <a:srgbClr val="D6D1E3"/>
          </a:solidFill>
          <a:ln>
            <a:solidFill>
              <a:srgbClr val="004A78"/>
            </a:solidFill>
          </a:ln>
        </p:spPr>
        <p:txBody>
          <a:bodyPr anchor="ctr">
            <a:normAutofit/>
          </a:bodyPr>
          <a:lstStyle/>
          <a:p>
            <a:pPr marL="0" indent="0" algn="ctr">
              <a:buNone/>
            </a:pPr>
            <a:r>
              <a:rPr lang="en-US" sz="1400" dirty="0"/>
              <a:t>Class interval width = 6</a:t>
            </a:r>
            <a:endParaRPr lang="en-IN" sz="700" dirty="0"/>
          </a:p>
        </p:txBody>
      </p:sp>
      <p:graphicFrame>
        <p:nvGraphicFramePr>
          <p:cNvPr id="19" name="Table 7">
            <a:extLst>
              <a:ext uri="{FF2B5EF4-FFF2-40B4-BE49-F238E27FC236}">
                <a16:creationId xmlns:a16="http://schemas.microsoft.com/office/drawing/2014/main" id="{11234F18-B0C1-45B0-8247-77A2CA21B3BD}"/>
              </a:ext>
            </a:extLst>
          </p:cNvPr>
          <p:cNvGraphicFramePr>
            <a:graphicFrameLocks noGrp="1"/>
          </p:cNvGraphicFramePr>
          <p:nvPr>
            <p:ph type="tbl" sz="quarter" idx="10"/>
            <p:extLst>
              <p:ext uri="{D42A27DB-BD31-4B8C-83A1-F6EECF244321}">
                <p14:modId xmlns:p14="http://schemas.microsoft.com/office/powerpoint/2010/main" val="200337286"/>
              </p:ext>
            </p:extLst>
          </p:nvPr>
        </p:nvGraphicFramePr>
        <p:xfrm>
          <a:off x="3810000" y="4880077"/>
          <a:ext cx="4114800" cy="1219200"/>
        </p:xfrm>
        <a:graphic>
          <a:graphicData uri="http://schemas.openxmlformats.org/drawingml/2006/table">
            <a:tbl>
              <a:tblPr firstRow="1" bandRow="1">
                <a:tableStyleId>{5C22544A-7EE6-4342-B048-85BDC9FD1C3A}</a:tableStyleId>
              </a:tblPr>
              <a:tblGrid>
                <a:gridCol w="1567542">
                  <a:extLst>
                    <a:ext uri="{9D8B030D-6E8A-4147-A177-3AD203B41FA5}">
                      <a16:colId xmlns:a16="http://schemas.microsoft.com/office/drawing/2014/main" val="296649181"/>
                    </a:ext>
                  </a:extLst>
                </a:gridCol>
                <a:gridCol w="2547258">
                  <a:extLst>
                    <a:ext uri="{9D8B030D-6E8A-4147-A177-3AD203B41FA5}">
                      <a16:colId xmlns:a16="http://schemas.microsoft.com/office/drawing/2014/main" val="2270750950"/>
                    </a:ext>
                  </a:extLst>
                </a:gridCol>
              </a:tblGrid>
              <a:tr h="274320">
                <a:tc>
                  <a:txBody>
                    <a:bodyPr/>
                    <a:lstStyle/>
                    <a:p>
                      <a:pPr algn="ctr"/>
                      <a:r>
                        <a:rPr lang="en-IN" sz="1400" b="0" i="0" dirty="0">
                          <a:solidFill>
                            <a:srgbClr val="000000"/>
                          </a:solidFill>
                          <a:latin typeface="Arial" panose="020B0604020202020204" pitchFamily="34" charset="0"/>
                          <a:cs typeface="Arial" panose="020B0604020202020204" pitchFamily="34" charset="0"/>
                        </a:rPr>
                        <a:t>100–105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IN" sz="1400" b="0" i="0" dirty="0">
                          <a:solidFill>
                            <a:srgbClr val="000000"/>
                          </a:solidFill>
                          <a:latin typeface="Arial" panose="020B0604020202020204" pitchFamily="34" charset="0"/>
                          <a:cs typeface="Arial" panose="020B0604020202020204" pitchFamily="34" charset="0"/>
                        </a:rPr>
                        <a:t>102.5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1592868524"/>
                  </a:ext>
                </a:extLst>
              </a:tr>
              <a:tr h="274320">
                <a:tc>
                  <a:txBody>
                    <a:bodyPr/>
                    <a:lstStyle/>
                    <a:p>
                      <a:pPr algn="ctr"/>
                      <a:r>
                        <a:rPr lang="en-IN" sz="1400" dirty="0">
                          <a:solidFill>
                            <a:srgbClr val="000000"/>
                          </a:solidFill>
                          <a:latin typeface="Arial" panose="020B0604020202020204" pitchFamily="34" charset="0"/>
                          <a:cs typeface="Arial" panose="020B0604020202020204" pitchFamily="34" charset="0"/>
                        </a:rPr>
                        <a:t>106–111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IN" sz="1400" dirty="0">
                          <a:solidFill>
                            <a:srgbClr val="000000"/>
                          </a:solidFill>
                          <a:latin typeface="Arial" panose="020B0604020202020204" pitchFamily="34" charset="0"/>
                          <a:cs typeface="Arial" panose="020B0604020202020204" pitchFamily="34" charset="0"/>
                        </a:rPr>
                        <a:t>108.5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834723070"/>
                  </a:ext>
                </a:extLst>
              </a:tr>
              <a:tr h="274320">
                <a:tc>
                  <a:txBody>
                    <a:bodyPr/>
                    <a:lstStyle/>
                    <a:p>
                      <a:pPr algn="ctr"/>
                      <a:r>
                        <a:rPr lang="en-IN" sz="1400" dirty="0">
                          <a:solidFill>
                            <a:srgbClr val="000000"/>
                          </a:solidFill>
                          <a:latin typeface="Arial" panose="020B0604020202020204" pitchFamily="34" charset="0"/>
                          <a:cs typeface="Arial" panose="020B0604020202020204" pitchFamily="34" charset="0"/>
                        </a:rPr>
                        <a:t>112–117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400" u="none" dirty="0">
                          <a:solidFill>
                            <a:srgbClr val="000000"/>
                          </a:solidFill>
                          <a:latin typeface="Arial" panose="020B0604020202020204" pitchFamily="34" charset="0"/>
                          <a:cs typeface="Arial" panose="020B0604020202020204" pitchFamily="34" charset="0"/>
                        </a:rPr>
                        <a:t>114.5</a:t>
                      </a:r>
                      <a:endParaRPr lang="en-IN" sz="1400" u="none"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561676965"/>
                  </a:ext>
                </a:extLst>
              </a:tr>
              <a:tr h="274320">
                <a:tc>
                  <a:txBody>
                    <a:bodyPr/>
                    <a:lstStyle/>
                    <a:p>
                      <a:pPr algn="ctr"/>
                      <a:r>
                        <a:rPr lang="en-IN" sz="1400" dirty="0">
                          <a:solidFill>
                            <a:srgbClr val="000000"/>
                          </a:solidFill>
                          <a:latin typeface="Arial" panose="020B0604020202020204" pitchFamily="34" charset="0"/>
                          <a:cs typeface="Arial" panose="020B0604020202020204" pitchFamily="34" charset="0"/>
                        </a:rPr>
                        <a:t>118–123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tc>
                  <a:txBody>
                    <a:bodyPr/>
                    <a:lstStyle/>
                    <a:p>
                      <a:pPr algn="ctr"/>
                      <a:r>
                        <a:rPr lang="en-US" sz="1400" dirty="0">
                          <a:solidFill>
                            <a:srgbClr val="000000"/>
                          </a:solidFill>
                          <a:latin typeface="Arial" panose="020B0604020202020204" pitchFamily="34" charset="0"/>
                          <a:cs typeface="Arial" panose="020B0604020202020204" pitchFamily="34" charset="0"/>
                        </a:rPr>
                        <a:t>120.5</a:t>
                      </a:r>
                      <a:endParaRPr lang="en-IN" sz="140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extLst>
                  <a:ext uri="{0D108BD9-81ED-4DB2-BD59-A6C34878D82A}">
                    <a16:rowId xmlns:a16="http://schemas.microsoft.com/office/drawing/2014/main" val="1505056571"/>
                  </a:ext>
                </a:extLst>
              </a:tr>
            </a:tbl>
          </a:graphicData>
        </a:graphic>
      </p:graphicFrame>
    </p:spTree>
    <p:extLst>
      <p:ext uri="{BB962C8B-B14F-4D97-AF65-F5344CB8AC3E}">
        <p14:creationId xmlns:p14="http://schemas.microsoft.com/office/powerpoint/2010/main" val="16025331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altLang="en-US" sz="2800" dirty="0"/>
              <a:t>Class Intervals: </a:t>
            </a:r>
            <a:br>
              <a:rPr lang="en-US" altLang="en-US" sz="2800" dirty="0"/>
            </a:br>
            <a:r>
              <a:rPr lang="en-US" altLang="en-US" sz="2800" dirty="0"/>
              <a:t>Stated Limits and Real Limits</a:t>
            </a:r>
            <a:endParaRPr kumimoji="1" lang="en-US" sz="2800" kern="0" dirty="0">
              <a:solidFill>
                <a:schemeClr val="tx2"/>
              </a:solidFill>
            </a:endParaRPr>
          </a:p>
        </p:txBody>
      </p:sp>
      <p:graphicFrame>
        <p:nvGraphicFramePr>
          <p:cNvPr id="14" name="Table 2">
            <a:extLst>
              <a:ext uri="{FF2B5EF4-FFF2-40B4-BE49-F238E27FC236}">
                <a16:creationId xmlns:a16="http://schemas.microsoft.com/office/drawing/2014/main" id="{EAB909EC-409E-46BC-A6D2-BDC21F144D57}"/>
              </a:ext>
            </a:extLst>
          </p:cNvPr>
          <p:cNvGraphicFramePr>
            <a:graphicFrameLocks noGrp="1"/>
          </p:cNvGraphicFramePr>
          <p:nvPr>
            <p:ph type="tbl" sz="quarter" idx="10"/>
            <p:extLst>
              <p:ext uri="{D42A27DB-BD31-4B8C-83A1-F6EECF244321}">
                <p14:modId xmlns:p14="http://schemas.microsoft.com/office/powerpoint/2010/main" val="3856665913"/>
              </p:ext>
            </p:extLst>
          </p:nvPr>
        </p:nvGraphicFramePr>
        <p:xfrm>
          <a:off x="1104462" y="2202690"/>
          <a:ext cx="2926080" cy="2011680"/>
        </p:xfrm>
        <a:graphic>
          <a:graphicData uri="http://schemas.openxmlformats.org/drawingml/2006/table">
            <a:tbl>
              <a:tblPr firstRow="1" bandRow="1">
                <a:tableStyleId>{5C22544A-7EE6-4342-B048-85BDC9FD1C3A}</a:tableStyleId>
              </a:tblPr>
              <a:tblGrid>
                <a:gridCol w="1554480">
                  <a:extLst>
                    <a:ext uri="{9D8B030D-6E8A-4147-A177-3AD203B41FA5}">
                      <a16:colId xmlns:a16="http://schemas.microsoft.com/office/drawing/2014/main" val="2032760969"/>
                    </a:ext>
                  </a:extLst>
                </a:gridCol>
                <a:gridCol w="1371600">
                  <a:extLst>
                    <a:ext uri="{9D8B030D-6E8A-4147-A177-3AD203B41FA5}">
                      <a16:colId xmlns:a16="http://schemas.microsoft.com/office/drawing/2014/main" val="2649396158"/>
                    </a:ext>
                  </a:extLst>
                </a:gridCol>
              </a:tblGrid>
              <a:tr h="320040">
                <a:tc>
                  <a:txBody>
                    <a:bodyPr/>
                    <a:lstStyle/>
                    <a:p>
                      <a:r>
                        <a:rPr lang="en-IN" sz="1600" dirty="0">
                          <a:solidFill>
                            <a:srgbClr val="000000"/>
                          </a:solidFill>
                          <a:latin typeface="Arial" panose="020B0604020202020204" pitchFamily="34" charset="0"/>
                          <a:cs typeface="Arial" panose="020B0604020202020204" pitchFamily="34" charset="0"/>
                        </a:rPr>
                        <a:t>Stated Limits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tc>
                  <a:txBody>
                    <a:bodyPr/>
                    <a:lstStyle/>
                    <a:p>
                      <a:pPr algn="r"/>
                      <a:r>
                        <a:rPr lang="en-IN" sz="1600" dirty="0">
                          <a:solidFill>
                            <a:srgbClr val="000000"/>
                          </a:solidFill>
                          <a:latin typeface="Arial" panose="020B0604020202020204" pitchFamily="34" charset="0"/>
                          <a:cs typeface="Arial" panose="020B0604020202020204" pitchFamily="34" charset="0"/>
                        </a:rPr>
                        <a:t>Real Limits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extLst>
                  <a:ext uri="{0D108BD9-81ED-4DB2-BD59-A6C34878D82A}">
                    <a16:rowId xmlns:a16="http://schemas.microsoft.com/office/drawing/2014/main" val="4005617520"/>
                  </a:ext>
                </a:extLst>
              </a:tr>
              <a:tr h="320040">
                <a:tc>
                  <a:txBody>
                    <a:bodyPr/>
                    <a:lstStyle/>
                    <a:p>
                      <a:r>
                        <a:rPr lang="en-IN" sz="1600" dirty="0">
                          <a:solidFill>
                            <a:srgbClr val="000000"/>
                          </a:solidFill>
                          <a:latin typeface="Arial" panose="020B0604020202020204" pitchFamily="34" charset="0"/>
                          <a:cs typeface="Arial" panose="020B0604020202020204" pitchFamily="34" charset="0"/>
                        </a:rPr>
                        <a:t>18–19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r"/>
                      <a:r>
                        <a:rPr lang="en-IN" sz="1600" dirty="0">
                          <a:solidFill>
                            <a:srgbClr val="000000"/>
                          </a:solidFill>
                          <a:latin typeface="Arial" panose="020B0604020202020204" pitchFamily="34" charset="0"/>
                          <a:cs typeface="Arial" panose="020B0604020202020204" pitchFamily="34" charset="0"/>
                        </a:rPr>
                        <a:t>17.5–19.5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1491818263"/>
                  </a:ext>
                </a:extLst>
              </a:tr>
              <a:tr h="320040">
                <a:tc>
                  <a:txBody>
                    <a:bodyPr/>
                    <a:lstStyle/>
                    <a:p>
                      <a:r>
                        <a:rPr lang="en-IN" sz="1600" dirty="0">
                          <a:solidFill>
                            <a:srgbClr val="000000"/>
                          </a:solidFill>
                          <a:latin typeface="Arial" panose="020B0604020202020204" pitchFamily="34" charset="0"/>
                          <a:cs typeface="Arial" panose="020B0604020202020204" pitchFamily="34" charset="0"/>
                        </a:rPr>
                        <a:t>20–21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r"/>
                      <a:r>
                        <a:rPr lang="en-US" sz="1600" u="none" dirty="0">
                          <a:solidFill>
                            <a:srgbClr val="000000"/>
                          </a:solidFill>
                          <a:latin typeface="Arial" panose="020B0604020202020204" pitchFamily="34" charset="0"/>
                          <a:cs typeface="Arial" panose="020B0604020202020204" pitchFamily="34" charset="0"/>
                        </a:rPr>
                        <a:t>19.5–21.5</a:t>
                      </a:r>
                      <a:endParaRPr lang="en-IN" sz="1600" u="none"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316504734"/>
                  </a:ext>
                </a:extLst>
              </a:tr>
              <a:tr h="320040">
                <a:tc>
                  <a:txBody>
                    <a:bodyPr/>
                    <a:lstStyle/>
                    <a:p>
                      <a:r>
                        <a:rPr lang="en-IN" sz="1600" dirty="0">
                          <a:solidFill>
                            <a:srgbClr val="000000"/>
                          </a:solidFill>
                          <a:latin typeface="Arial" panose="020B0604020202020204" pitchFamily="34" charset="0"/>
                          <a:cs typeface="Arial" panose="020B0604020202020204" pitchFamily="34" charset="0"/>
                        </a:rPr>
                        <a:t>22–23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r"/>
                      <a:r>
                        <a:rPr lang="en-IN" sz="1600" b="0" i="0" u="none" strike="noStrike" kern="1200" baseline="0" dirty="0">
                          <a:solidFill>
                            <a:srgbClr val="000000"/>
                          </a:solidFill>
                          <a:latin typeface="Arial" panose="020B0604020202020204" pitchFamily="34" charset="0"/>
                          <a:ea typeface="+mn-ea"/>
                          <a:cs typeface="Arial" panose="020B0604020202020204" pitchFamily="34" charset="0"/>
                        </a:rPr>
                        <a:t>21.5–23.5</a:t>
                      </a:r>
                      <a:endParaRPr lang="en-IN" sz="1600" i="0"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589706505"/>
                  </a:ext>
                </a:extLst>
              </a:tr>
              <a:tr h="320040">
                <a:tc>
                  <a:txBody>
                    <a:bodyPr/>
                    <a:lstStyle/>
                    <a:p>
                      <a:r>
                        <a:rPr lang="en-IN" sz="1600" dirty="0">
                          <a:solidFill>
                            <a:srgbClr val="000000"/>
                          </a:solidFill>
                          <a:latin typeface="Arial" panose="020B0604020202020204" pitchFamily="34" charset="0"/>
                          <a:cs typeface="Arial" panose="020B0604020202020204" pitchFamily="34" charset="0"/>
                        </a:rPr>
                        <a:t>24–25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r"/>
                      <a:r>
                        <a:rPr lang="en-IN" sz="1600" dirty="0">
                          <a:solidFill>
                            <a:srgbClr val="000000"/>
                          </a:solidFill>
                          <a:latin typeface="Arial" panose="020B0604020202020204" pitchFamily="34" charset="0"/>
                          <a:cs typeface="Arial" panose="020B0604020202020204" pitchFamily="34" charset="0"/>
                        </a:rPr>
                        <a:t>23.5–25.5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1520056710"/>
                  </a:ext>
                </a:extLst>
              </a:tr>
              <a:tr h="320040">
                <a:tc>
                  <a:txBody>
                    <a:bodyPr/>
                    <a:lstStyle/>
                    <a:p>
                      <a:r>
                        <a:rPr lang="en-IN" sz="1600" dirty="0">
                          <a:solidFill>
                            <a:srgbClr val="000000"/>
                          </a:solidFill>
                          <a:latin typeface="Arial" panose="020B0604020202020204" pitchFamily="34" charset="0"/>
                          <a:cs typeface="Arial" panose="020B0604020202020204" pitchFamily="34" charset="0"/>
                        </a:rPr>
                        <a:t>26–27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tc>
                  <a:txBody>
                    <a:bodyPr/>
                    <a:lstStyle/>
                    <a:p>
                      <a:pPr algn="r"/>
                      <a:r>
                        <a:rPr lang="en-IN" sz="1600" dirty="0">
                          <a:solidFill>
                            <a:srgbClr val="000000"/>
                          </a:solidFill>
                          <a:latin typeface="Arial" panose="020B0604020202020204" pitchFamily="34" charset="0"/>
                          <a:cs typeface="Arial" panose="020B0604020202020204" pitchFamily="34" charset="0"/>
                        </a:rPr>
                        <a:t>25.5–27.5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extLst>
                  <a:ext uri="{0D108BD9-81ED-4DB2-BD59-A6C34878D82A}">
                    <a16:rowId xmlns:a16="http://schemas.microsoft.com/office/drawing/2014/main" val="4243753268"/>
                  </a:ext>
                </a:extLst>
              </a:tr>
            </a:tbl>
          </a:graphicData>
        </a:graphic>
      </p:graphicFrame>
      <p:sp>
        <p:nvSpPr>
          <p:cNvPr id="5" name="Text Placeholder 3">
            <a:extLst>
              <a:ext uri="{FF2B5EF4-FFF2-40B4-BE49-F238E27FC236}">
                <a16:creationId xmlns:a16="http://schemas.microsoft.com/office/drawing/2014/main" id="{E2024147-E850-46DF-B192-698A50BD2B6C}"/>
              </a:ext>
            </a:extLst>
          </p:cNvPr>
          <p:cNvSpPr>
            <a:spLocks noGrp="1"/>
          </p:cNvSpPr>
          <p:nvPr>
            <p:ph type="body" sz="quarter" idx="19"/>
          </p:nvPr>
        </p:nvSpPr>
        <p:spPr>
          <a:xfrm>
            <a:off x="4641018" y="1632476"/>
            <a:ext cx="4389120" cy="365760"/>
          </a:xfrm>
        </p:spPr>
        <p:txBody>
          <a:bodyPr>
            <a:normAutofit/>
          </a:bodyPr>
          <a:lstStyle/>
          <a:p>
            <a:pPr marL="0" indent="0">
              <a:buNone/>
            </a:pPr>
            <a:r>
              <a:rPr lang="en-IN" b="1" dirty="0"/>
              <a:t>Real Class Limits</a:t>
            </a:r>
            <a:endParaRPr lang="en-IN" sz="1600" dirty="0"/>
          </a:p>
        </p:txBody>
      </p:sp>
      <p:graphicFrame>
        <p:nvGraphicFramePr>
          <p:cNvPr id="15" name="Table 4">
            <a:extLst>
              <a:ext uri="{FF2B5EF4-FFF2-40B4-BE49-F238E27FC236}">
                <a16:creationId xmlns:a16="http://schemas.microsoft.com/office/drawing/2014/main" id="{9A2B3233-ABD6-4AD9-9A5B-9A87533AB946}"/>
              </a:ext>
            </a:extLst>
          </p:cNvPr>
          <p:cNvGraphicFramePr>
            <a:graphicFrameLocks noGrp="1"/>
          </p:cNvGraphicFramePr>
          <p:nvPr>
            <p:ph type="tbl" sz="quarter" idx="24"/>
            <p:extLst>
              <p:ext uri="{D42A27DB-BD31-4B8C-83A1-F6EECF244321}">
                <p14:modId xmlns:p14="http://schemas.microsoft.com/office/powerpoint/2010/main" val="1295968251"/>
              </p:ext>
            </p:extLst>
          </p:nvPr>
        </p:nvGraphicFramePr>
        <p:xfrm>
          <a:off x="4641018" y="2325482"/>
          <a:ext cx="5669280" cy="1341120"/>
        </p:xfrm>
        <a:graphic>
          <a:graphicData uri="http://schemas.openxmlformats.org/drawingml/2006/table">
            <a:tbl>
              <a:tblPr firstRow="1" bandRow="1">
                <a:tableStyleId>{5C22544A-7EE6-4342-B048-85BDC9FD1C3A}</a:tableStyleId>
              </a:tblPr>
              <a:tblGrid>
                <a:gridCol w="3108960">
                  <a:extLst>
                    <a:ext uri="{9D8B030D-6E8A-4147-A177-3AD203B41FA5}">
                      <a16:colId xmlns:a16="http://schemas.microsoft.com/office/drawing/2014/main" val="296649181"/>
                    </a:ext>
                  </a:extLst>
                </a:gridCol>
                <a:gridCol w="2560320">
                  <a:extLst>
                    <a:ext uri="{9D8B030D-6E8A-4147-A177-3AD203B41FA5}">
                      <a16:colId xmlns:a16="http://schemas.microsoft.com/office/drawing/2014/main" val="2270750950"/>
                    </a:ext>
                  </a:extLst>
                </a:gridCol>
              </a:tblGrid>
              <a:tr h="326571">
                <a:tc>
                  <a:txBody>
                    <a:bodyPr/>
                    <a:lstStyle/>
                    <a:p>
                      <a:r>
                        <a:rPr lang="en-IN" sz="1600" dirty="0">
                          <a:solidFill>
                            <a:srgbClr val="000000"/>
                          </a:solidFill>
                          <a:latin typeface="Arial" panose="020B0604020202020204" pitchFamily="34" charset="0"/>
                          <a:cs typeface="Arial" panose="020B0604020202020204" pitchFamily="34" charset="0"/>
                        </a:rPr>
                        <a:t>Class Intervals (stated limits)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tc>
                  <a:txBody>
                    <a:bodyPr/>
                    <a:lstStyle/>
                    <a:p>
                      <a:pPr algn="r"/>
                      <a:r>
                        <a:rPr lang="en-IN" sz="1600" dirty="0">
                          <a:solidFill>
                            <a:srgbClr val="000000"/>
                          </a:solidFill>
                          <a:latin typeface="Arial" panose="020B0604020202020204" pitchFamily="34" charset="0"/>
                          <a:cs typeface="Arial" panose="020B0604020202020204" pitchFamily="34" charset="0"/>
                        </a:rPr>
                        <a:t>Real Class Limits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extLst>
                  <a:ext uri="{0D108BD9-81ED-4DB2-BD59-A6C34878D82A}">
                    <a16:rowId xmlns:a16="http://schemas.microsoft.com/office/drawing/2014/main" val="1592868524"/>
                  </a:ext>
                </a:extLst>
              </a:tr>
              <a:tr h="326571">
                <a:tc>
                  <a:txBody>
                    <a:bodyPr/>
                    <a:lstStyle/>
                    <a:p>
                      <a:pPr algn="ctr"/>
                      <a:r>
                        <a:rPr lang="en-IN" sz="1600" dirty="0">
                          <a:solidFill>
                            <a:srgbClr val="000000"/>
                          </a:solidFill>
                          <a:latin typeface="Arial" panose="020B0604020202020204" pitchFamily="34" charset="0"/>
                          <a:cs typeface="Arial" panose="020B0604020202020204" pitchFamily="34" charset="0"/>
                        </a:rPr>
                        <a:t>3–5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IN" sz="1600" dirty="0">
                          <a:solidFill>
                            <a:srgbClr val="000000"/>
                          </a:solidFill>
                          <a:latin typeface="Arial" panose="020B0604020202020204" pitchFamily="34" charset="0"/>
                          <a:cs typeface="Arial" panose="020B0604020202020204" pitchFamily="34" charset="0"/>
                        </a:rPr>
                        <a:t>2.5–5.5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834723070"/>
                  </a:ext>
                </a:extLst>
              </a:tr>
              <a:tr h="326571">
                <a:tc>
                  <a:txBody>
                    <a:bodyPr/>
                    <a:lstStyle/>
                    <a:p>
                      <a:pPr algn="ctr"/>
                      <a:r>
                        <a:rPr lang="en-IN" sz="1600" dirty="0">
                          <a:solidFill>
                            <a:srgbClr val="000000"/>
                          </a:solidFill>
                          <a:latin typeface="Arial" panose="020B0604020202020204" pitchFamily="34" charset="0"/>
                          <a:cs typeface="Arial" panose="020B0604020202020204" pitchFamily="34" charset="0"/>
                        </a:rPr>
                        <a:t>6–8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IN" sz="1600" dirty="0">
                          <a:solidFill>
                            <a:srgbClr val="000000"/>
                          </a:solidFill>
                          <a:latin typeface="Arial" panose="020B0604020202020204" pitchFamily="34" charset="0"/>
                          <a:cs typeface="Arial" panose="020B0604020202020204" pitchFamily="34" charset="0"/>
                        </a:rPr>
                        <a:t>5.5–8.5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561676965"/>
                  </a:ext>
                </a:extLst>
              </a:tr>
              <a:tr h="326571">
                <a:tc>
                  <a:txBody>
                    <a:bodyPr/>
                    <a:lstStyle/>
                    <a:p>
                      <a:pPr algn="ctr"/>
                      <a:r>
                        <a:rPr lang="en-IN" sz="1600" dirty="0">
                          <a:solidFill>
                            <a:srgbClr val="000000"/>
                          </a:solidFill>
                          <a:latin typeface="Arial" panose="020B0604020202020204" pitchFamily="34" charset="0"/>
                          <a:cs typeface="Arial" panose="020B0604020202020204" pitchFamily="34" charset="0"/>
                        </a:rPr>
                        <a:t>9–11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tc>
                  <a:txBody>
                    <a:bodyPr/>
                    <a:lstStyle/>
                    <a:p>
                      <a:pPr algn="ctr"/>
                      <a:r>
                        <a:rPr lang="en-IN" sz="1600" dirty="0">
                          <a:solidFill>
                            <a:srgbClr val="000000"/>
                          </a:solidFill>
                          <a:latin typeface="Arial" panose="020B0604020202020204" pitchFamily="34" charset="0"/>
                          <a:cs typeface="Arial" panose="020B0604020202020204" pitchFamily="34" charset="0"/>
                        </a:rPr>
                        <a:t>8.5–11.5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extLst>
                  <a:ext uri="{0D108BD9-81ED-4DB2-BD59-A6C34878D82A}">
                    <a16:rowId xmlns:a16="http://schemas.microsoft.com/office/drawing/2014/main" val="1505056571"/>
                  </a:ext>
                </a:extLst>
              </a:tr>
            </a:tbl>
          </a:graphicData>
        </a:graphic>
      </p:graphicFrame>
      <p:graphicFrame>
        <p:nvGraphicFramePr>
          <p:cNvPr id="17" name="Table 5">
            <a:extLst>
              <a:ext uri="{FF2B5EF4-FFF2-40B4-BE49-F238E27FC236}">
                <a16:creationId xmlns:a16="http://schemas.microsoft.com/office/drawing/2014/main" id="{0397CB77-5F3C-4BBF-915E-04A6469A101A}"/>
              </a:ext>
            </a:extLst>
          </p:cNvPr>
          <p:cNvGraphicFramePr>
            <a:graphicFrameLocks noGrp="1"/>
          </p:cNvGraphicFramePr>
          <p:nvPr>
            <p:ph type="tbl" sz="quarter" idx="22"/>
            <p:extLst>
              <p:ext uri="{D42A27DB-BD31-4B8C-83A1-F6EECF244321}">
                <p14:modId xmlns:p14="http://schemas.microsoft.com/office/powerpoint/2010/main" val="603495764"/>
              </p:ext>
            </p:extLst>
          </p:nvPr>
        </p:nvGraphicFramePr>
        <p:xfrm>
          <a:off x="4641018" y="3833732"/>
          <a:ext cx="5669280" cy="1676400"/>
        </p:xfrm>
        <a:graphic>
          <a:graphicData uri="http://schemas.openxmlformats.org/drawingml/2006/table">
            <a:tbl>
              <a:tblPr firstRow="1" bandRow="1">
                <a:tableStyleId>{5C22544A-7EE6-4342-B048-85BDC9FD1C3A}</a:tableStyleId>
              </a:tblPr>
              <a:tblGrid>
                <a:gridCol w="3442062">
                  <a:extLst>
                    <a:ext uri="{9D8B030D-6E8A-4147-A177-3AD203B41FA5}">
                      <a16:colId xmlns:a16="http://schemas.microsoft.com/office/drawing/2014/main" val="296649181"/>
                    </a:ext>
                  </a:extLst>
                </a:gridCol>
                <a:gridCol w="2227218">
                  <a:extLst>
                    <a:ext uri="{9D8B030D-6E8A-4147-A177-3AD203B41FA5}">
                      <a16:colId xmlns:a16="http://schemas.microsoft.com/office/drawing/2014/main" val="2270750950"/>
                    </a:ext>
                  </a:extLst>
                </a:gridCol>
              </a:tblGrid>
              <a:tr h="326571">
                <a:tc>
                  <a:txBody>
                    <a:bodyPr/>
                    <a:lstStyle/>
                    <a:p>
                      <a:r>
                        <a:rPr lang="en-IN" sz="1600" dirty="0">
                          <a:solidFill>
                            <a:srgbClr val="000000"/>
                          </a:solidFill>
                          <a:latin typeface="Arial" panose="020B0604020202020204" pitchFamily="34" charset="0"/>
                          <a:cs typeface="Arial" panose="020B0604020202020204" pitchFamily="34" charset="0"/>
                        </a:rPr>
                        <a:t>Class Intervals (stated limits)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tc>
                  <a:txBody>
                    <a:bodyPr/>
                    <a:lstStyle/>
                    <a:p>
                      <a:pPr algn="r"/>
                      <a:r>
                        <a:rPr lang="en-IN" sz="1600" dirty="0">
                          <a:solidFill>
                            <a:srgbClr val="000000"/>
                          </a:solidFill>
                          <a:latin typeface="Arial" panose="020B0604020202020204" pitchFamily="34" charset="0"/>
                          <a:cs typeface="Arial" panose="020B0604020202020204" pitchFamily="34" charset="0"/>
                        </a:rPr>
                        <a:t>Real Class Limits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extLst>
                  <a:ext uri="{0D108BD9-81ED-4DB2-BD59-A6C34878D82A}">
                    <a16:rowId xmlns:a16="http://schemas.microsoft.com/office/drawing/2014/main" val="1592868524"/>
                  </a:ext>
                </a:extLst>
              </a:tr>
              <a:tr h="326571">
                <a:tc>
                  <a:txBody>
                    <a:bodyPr/>
                    <a:lstStyle/>
                    <a:p>
                      <a:pPr algn="ctr"/>
                      <a:r>
                        <a:rPr lang="en-IN" sz="1600" dirty="0">
                          <a:solidFill>
                            <a:srgbClr val="000000"/>
                          </a:solidFill>
                          <a:latin typeface="Arial" panose="020B0604020202020204" pitchFamily="34" charset="0"/>
                          <a:cs typeface="Arial" panose="020B0604020202020204" pitchFamily="34" charset="0"/>
                        </a:rPr>
                        <a:t>100–105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IN" sz="1600" dirty="0">
                          <a:solidFill>
                            <a:srgbClr val="000000"/>
                          </a:solidFill>
                          <a:latin typeface="Arial" panose="020B0604020202020204" pitchFamily="34" charset="0"/>
                          <a:cs typeface="Arial" panose="020B0604020202020204" pitchFamily="34" charset="0"/>
                        </a:rPr>
                        <a:t>99.5–105.5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834723070"/>
                  </a:ext>
                </a:extLst>
              </a:tr>
              <a:tr h="326571">
                <a:tc>
                  <a:txBody>
                    <a:bodyPr/>
                    <a:lstStyle/>
                    <a:p>
                      <a:pPr algn="ctr"/>
                      <a:r>
                        <a:rPr lang="en-IN" sz="1600" dirty="0">
                          <a:solidFill>
                            <a:srgbClr val="000000"/>
                          </a:solidFill>
                          <a:latin typeface="Arial" panose="020B0604020202020204" pitchFamily="34" charset="0"/>
                          <a:cs typeface="Arial" panose="020B0604020202020204" pitchFamily="34" charset="0"/>
                        </a:rPr>
                        <a:t>106–111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IN" sz="1600" dirty="0">
                          <a:solidFill>
                            <a:srgbClr val="000000"/>
                          </a:solidFill>
                          <a:latin typeface="Arial" panose="020B0604020202020204" pitchFamily="34" charset="0"/>
                          <a:cs typeface="Arial" panose="020B0604020202020204" pitchFamily="34" charset="0"/>
                        </a:rPr>
                        <a:t>105.5–111.5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561676965"/>
                  </a:ext>
                </a:extLst>
              </a:tr>
              <a:tr h="326571">
                <a:tc>
                  <a:txBody>
                    <a:bodyPr/>
                    <a:lstStyle/>
                    <a:p>
                      <a:pPr algn="ctr"/>
                      <a:r>
                        <a:rPr lang="en-IN" sz="1600" dirty="0">
                          <a:solidFill>
                            <a:srgbClr val="000000"/>
                          </a:solidFill>
                          <a:latin typeface="Arial" panose="020B0604020202020204" pitchFamily="34" charset="0"/>
                          <a:cs typeface="Arial" panose="020B0604020202020204" pitchFamily="34" charset="0"/>
                        </a:rPr>
                        <a:t>112–117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IN" sz="1600" dirty="0">
                          <a:solidFill>
                            <a:srgbClr val="000000"/>
                          </a:solidFill>
                          <a:latin typeface="Arial" panose="020B0604020202020204" pitchFamily="34" charset="0"/>
                          <a:cs typeface="Arial" panose="020B0604020202020204" pitchFamily="34" charset="0"/>
                        </a:rPr>
                        <a:t>111.5–117.5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1505056571"/>
                  </a:ext>
                </a:extLst>
              </a:tr>
              <a:tr h="326571">
                <a:tc>
                  <a:txBody>
                    <a:bodyPr/>
                    <a:lstStyle/>
                    <a:p>
                      <a:pPr algn="ctr"/>
                      <a:r>
                        <a:rPr lang="en-IN" sz="1600" dirty="0">
                          <a:solidFill>
                            <a:srgbClr val="000000"/>
                          </a:solidFill>
                          <a:latin typeface="Arial" panose="020B0604020202020204" pitchFamily="34" charset="0"/>
                          <a:cs typeface="Arial" panose="020B0604020202020204" pitchFamily="34" charset="0"/>
                        </a:rPr>
                        <a:t>118–123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tc>
                  <a:txBody>
                    <a:bodyPr/>
                    <a:lstStyle/>
                    <a:p>
                      <a:pPr algn="ctr"/>
                      <a:r>
                        <a:rPr lang="en-IN" sz="1600" dirty="0">
                          <a:solidFill>
                            <a:srgbClr val="000000"/>
                          </a:solidFill>
                          <a:latin typeface="Arial" panose="020B0604020202020204" pitchFamily="34" charset="0"/>
                          <a:cs typeface="Arial" panose="020B0604020202020204" pitchFamily="34" charset="0"/>
                        </a:rPr>
                        <a:t>117.5–123.5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extLst>
                  <a:ext uri="{0D108BD9-81ED-4DB2-BD59-A6C34878D82A}">
                    <a16:rowId xmlns:a16="http://schemas.microsoft.com/office/drawing/2014/main" val="3300973350"/>
                  </a:ext>
                </a:extLst>
              </a:tr>
            </a:tbl>
          </a:graphicData>
        </a:graphic>
      </p:graphicFrame>
    </p:spTree>
    <p:extLst>
      <p:ext uri="{BB962C8B-B14F-4D97-AF65-F5344CB8AC3E}">
        <p14:creationId xmlns:p14="http://schemas.microsoft.com/office/powerpoint/2010/main" val="30243193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ltLang="en-US" sz="3200" dirty="0"/>
              <a:t>Cumulative Frequency and Cumulative Percentage</a:t>
            </a:r>
            <a:endParaRPr lang="en-IN" sz="3200" dirty="0"/>
          </a:p>
        </p:txBody>
      </p:sp>
      <p:sp>
        <p:nvSpPr>
          <p:cNvPr id="9" name="Text Placeholder 2"/>
          <p:cNvSpPr>
            <a:spLocks noGrp="1"/>
          </p:cNvSpPr>
          <p:nvPr>
            <p:ph type="body" sz="quarter" idx="17"/>
          </p:nvPr>
        </p:nvSpPr>
        <p:spPr>
          <a:xfrm>
            <a:off x="743576" y="1398459"/>
            <a:ext cx="10711543" cy="822960"/>
          </a:xfrm>
          <a:solidFill>
            <a:schemeClr val="bg1"/>
          </a:solidFill>
        </p:spPr>
        <p:txBody>
          <a:bodyPr>
            <a:normAutofit/>
          </a:bodyPr>
          <a:lstStyle/>
          <a:p>
            <a:pPr marL="0" indent="0">
              <a:buNone/>
            </a:pPr>
            <a:r>
              <a:rPr lang="en-US" altLang="en-US" b="1" dirty="0"/>
              <a:t>Cumulative frequencies and percentages </a:t>
            </a:r>
            <a:r>
              <a:rPr lang="en-US" altLang="en-US" dirty="0"/>
              <a:t>refer to how many cases fall below a given score or class interval</a:t>
            </a:r>
          </a:p>
        </p:txBody>
      </p:sp>
      <p:sp>
        <p:nvSpPr>
          <p:cNvPr id="11" name="Text Placeholder 3">
            <a:extLst>
              <a:ext uri="{FF2B5EF4-FFF2-40B4-BE49-F238E27FC236}">
                <a16:creationId xmlns:a16="http://schemas.microsoft.com/office/drawing/2014/main" id="{AFC6445D-216B-4571-B7DE-23E3C1642A7C}"/>
              </a:ext>
            </a:extLst>
          </p:cNvPr>
          <p:cNvSpPr>
            <a:spLocks noGrp="1"/>
          </p:cNvSpPr>
          <p:nvPr>
            <p:ph type="body" sz="quarter" idx="18"/>
          </p:nvPr>
        </p:nvSpPr>
        <p:spPr>
          <a:xfrm>
            <a:off x="1798320" y="2416075"/>
            <a:ext cx="8595360" cy="365760"/>
          </a:xfrm>
        </p:spPr>
        <p:txBody>
          <a:bodyPr/>
          <a:lstStyle/>
          <a:p>
            <a:pPr marL="0" indent="0">
              <a:buNone/>
            </a:pPr>
            <a:r>
              <a:rPr lang="en-US" b="1" dirty="0"/>
              <a:t>Age of Students in a College Class</a:t>
            </a:r>
            <a:endParaRPr lang="en-IN" dirty="0"/>
          </a:p>
        </p:txBody>
      </p:sp>
      <p:graphicFrame>
        <p:nvGraphicFramePr>
          <p:cNvPr id="13" name="Table 4">
            <a:extLst>
              <a:ext uri="{FF2B5EF4-FFF2-40B4-BE49-F238E27FC236}">
                <a16:creationId xmlns:a16="http://schemas.microsoft.com/office/drawing/2014/main" id="{3BA442F9-2D2E-446C-B72F-CE575AAD8279}"/>
              </a:ext>
            </a:extLst>
          </p:cNvPr>
          <p:cNvGraphicFramePr>
            <a:graphicFrameLocks noGrp="1"/>
          </p:cNvGraphicFramePr>
          <p:nvPr>
            <p:ph type="tbl" sz="quarter" idx="10"/>
            <p:extLst>
              <p:ext uri="{D42A27DB-BD31-4B8C-83A1-F6EECF244321}">
                <p14:modId xmlns:p14="http://schemas.microsoft.com/office/powerpoint/2010/main" val="1111231305"/>
              </p:ext>
            </p:extLst>
          </p:nvPr>
        </p:nvGraphicFramePr>
        <p:xfrm>
          <a:off x="1798320" y="2939431"/>
          <a:ext cx="8867370" cy="2834640"/>
        </p:xfrm>
        <a:graphic>
          <a:graphicData uri="http://schemas.openxmlformats.org/drawingml/2006/table">
            <a:tbl>
              <a:tblPr firstRow="1" bandRow="1">
                <a:tableStyleId>{5C22544A-7EE6-4342-B048-85BDC9FD1C3A}</a:tableStyleId>
              </a:tblPr>
              <a:tblGrid>
                <a:gridCol w="1888990">
                  <a:extLst>
                    <a:ext uri="{9D8B030D-6E8A-4147-A177-3AD203B41FA5}">
                      <a16:colId xmlns:a16="http://schemas.microsoft.com/office/drawing/2014/main" val="296649181"/>
                    </a:ext>
                  </a:extLst>
                </a:gridCol>
                <a:gridCol w="1888990">
                  <a:extLst>
                    <a:ext uri="{9D8B030D-6E8A-4147-A177-3AD203B41FA5}">
                      <a16:colId xmlns:a16="http://schemas.microsoft.com/office/drawing/2014/main" val="437361066"/>
                    </a:ext>
                  </a:extLst>
                </a:gridCol>
                <a:gridCol w="1888990">
                  <a:extLst>
                    <a:ext uri="{9D8B030D-6E8A-4147-A177-3AD203B41FA5}">
                      <a16:colId xmlns:a16="http://schemas.microsoft.com/office/drawing/2014/main" val="2178052839"/>
                    </a:ext>
                  </a:extLst>
                </a:gridCol>
                <a:gridCol w="1280160">
                  <a:extLst>
                    <a:ext uri="{9D8B030D-6E8A-4147-A177-3AD203B41FA5}">
                      <a16:colId xmlns:a16="http://schemas.microsoft.com/office/drawing/2014/main" val="3615857590"/>
                    </a:ext>
                  </a:extLst>
                </a:gridCol>
                <a:gridCol w="1920240">
                  <a:extLst>
                    <a:ext uri="{9D8B030D-6E8A-4147-A177-3AD203B41FA5}">
                      <a16:colId xmlns:a16="http://schemas.microsoft.com/office/drawing/2014/main" val="2270750950"/>
                    </a:ext>
                  </a:extLst>
                </a:gridCol>
              </a:tblGrid>
              <a:tr h="326571">
                <a:tc>
                  <a:txBody>
                    <a:bodyPr/>
                    <a:lstStyle/>
                    <a:p>
                      <a:pPr algn="ctr"/>
                      <a:r>
                        <a:rPr lang="en-US" dirty="0">
                          <a:solidFill>
                            <a:srgbClr val="000000"/>
                          </a:solidFill>
                          <a:latin typeface="Arial" panose="020B0604020202020204" pitchFamily="34" charset="0"/>
                          <a:cs typeface="Arial" panose="020B0604020202020204" pitchFamily="34" charset="0"/>
                        </a:rPr>
                        <a:t>Age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tc>
                  <a:txBody>
                    <a:bodyPr/>
                    <a:lstStyle/>
                    <a:p>
                      <a:pPr algn="ctr"/>
                      <a:r>
                        <a:rPr lang="en-US" dirty="0">
                          <a:solidFill>
                            <a:srgbClr val="000000"/>
                          </a:solidFill>
                          <a:latin typeface="Arial" panose="020B0604020202020204" pitchFamily="34" charset="0"/>
                          <a:cs typeface="Arial" panose="020B0604020202020204" pitchFamily="34" charset="0"/>
                        </a:rPr>
                        <a:t>Frequency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tc>
                  <a:txBody>
                    <a:bodyPr/>
                    <a:lstStyle/>
                    <a:p>
                      <a:pPr algn="ctr"/>
                      <a:r>
                        <a:rPr lang="en-US" dirty="0">
                          <a:solidFill>
                            <a:srgbClr val="000000"/>
                          </a:solidFill>
                          <a:latin typeface="Arial" panose="020B0604020202020204" pitchFamily="34" charset="0"/>
                          <a:cs typeface="Arial" panose="020B0604020202020204" pitchFamily="34" charset="0"/>
                        </a:rPr>
                        <a:t>Cumulative</a:t>
                      </a:r>
                    </a:p>
                    <a:p>
                      <a:pPr algn="ctr"/>
                      <a:r>
                        <a:rPr lang="en-US" dirty="0">
                          <a:solidFill>
                            <a:srgbClr val="000000"/>
                          </a:solidFill>
                          <a:latin typeface="Arial" panose="020B0604020202020204" pitchFamily="34" charset="0"/>
                          <a:cs typeface="Arial" panose="020B0604020202020204" pitchFamily="34" charset="0"/>
                        </a:rPr>
                        <a:t>Frequency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tc>
                  <a:txBody>
                    <a:bodyPr/>
                    <a:lstStyle/>
                    <a:p>
                      <a:pPr algn="ctr"/>
                      <a:r>
                        <a:rPr lang="en-US" dirty="0">
                          <a:solidFill>
                            <a:srgbClr val="000000"/>
                          </a:solidFill>
                          <a:latin typeface="Arial" panose="020B0604020202020204" pitchFamily="34" charset="0"/>
                          <a:cs typeface="Arial" panose="020B0604020202020204" pitchFamily="34" charset="0"/>
                        </a:rPr>
                        <a:t>Percentage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tc>
                  <a:txBody>
                    <a:bodyPr/>
                    <a:lstStyle/>
                    <a:p>
                      <a:pPr algn="ctr"/>
                      <a:r>
                        <a:rPr lang="en-US" dirty="0">
                          <a:solidFill>
                            <a:srgbClr val="000000"/>
                          </a:solidFill>
                          <a:latin typeface="Arial" panose="020B0604020202020204" pitchFamily="34" charset="0"/>
                          <a:cs typeface="Arial" panose="020B0604020202020204" pitchFamily="34" charset="0"/>
                        </a:rPr>
                        <a:t>Cumulative</a:t>
                      </a:r>
                    </a:p>
                    <a:p>
                      <a:pPr algn="ctr"/>
                      <a:r>
                        <a:rPr lang="en-US" dirty="0">
                          <a:solidFill>
                            <a:srgbClr val="000000"/>
                          </a:solidFill>
                          <a:latin typeface="Arial" panose="020B0604020202020204" pitchFamily="34" charset="0"/>
                          <a:cs typeface="Arial" panose="020B0604020202020204" pitchFamily="34" charset="0"/>
                        </a:rPr>
                        <a:t>percentage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extLst>
                  <a:ext uri="{0D108BD9-81ED-4DB2-BD59-A6C34878D82A}">
                    <a16:rowId xmlns:a16="http://schemas.microsoft.com/office/drawing/2014/main" val="1592868524"/>
                  </a:ext>
                </a:extLst>
              </a:tr>
              <a:tr h="326571">
                <a:tc>
                  <a:txBody>
                    <a:bodyPr/>
                    <a:lstStyle/>
                    <a:p>
                      <a:pPr algn="ctr"/>
                      <a:r>
                        <a:rPr lang="en-US" dirty="0">
                          <a:solidFill>
                            <a:srgbClr val="000000"/>
                          </a:solidFill>
                          <a:latin typeface="Arial" panose="020B0604020202020204" pitchFamily="34" charset="0"/>
                          <a:cs typeface="Arial" panose="020B0604020202020204" pitchFamily="34" charset="0"/>
                        </a:rPr>
                        <a:t>18–19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11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11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55.0%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55.0%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834723070"/>
                  </a:ext>
                </a:extLst>
              </a:tr>
              <a:tr h="326571">
                <a:tc>
                  <a:txBody>
                    <a:bodyPr/>
                    <a:lstStyle/>
                    <a:p>
                      <a:pPr algn="ctr"/>
                      <a:r>
                        <a:rPr lang="en-US" dirty="0">
                          <a:solidFill>
                            <a:srgbClr val="000000"/>
                          </a:solidFill>
                          <a:latin typeface="Arial" panose="020B0604020202020204" pitchFamily="34" charset="0"/>
                          <a:cs typeface="Arial" panose="020B0604020202020204" pitchFamily="34" charset="0"/>
                        </a:rPr>
                        <a:t>20–21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16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25.0%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80.0%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561676965"/>
                  </a:ext>
                </a:extLst>
              </a:tr>
              <a:tr h="326571">
                <a:tc>
                  <a:txBody>
                    <a:bodyPr/>
                    <a:lstStyle/>
                    <a:p>
                      <a:pPr algn="ctr"/>
                      <a:r>
                        <a:rPr lang="en-US" dirty="0">
                          <a:solidFill>
                            <a:srgbClr val="000000"/>
                          </a:solidFill>
                          <a:latin typeface="Arial" panose="020B0604020202020204" pitchFamily="34" charset="0"/>
                          <a:cs typeface="Arial" panose="020B0604020202020204" pitchFamily="34" charset="0"/>
                        </a:rPr>
                        <a:t>22–23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18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10.0%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90.0%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1505056571"/>
                  </a:ext>
                </a:extLst>
              </a:tr>
              <a:tr h="326571">
                <a:tc>
                  <a:txBody>
                    <a:bodyPr/>
                    <a:lstStyle/>
                    <a:p>
                      <a:pPr algn="ctr"/>
                      <a:r>
                        <a:rPr lang="en-US" dirty="0">
                          <a:solidFill>
                            <a:srgbClr val="000000"/>
                          </a:solidFill>
                          <a:latin typeface="Arial" panose="020B0604020202020204" pitchFamily="34" charset="0"/>
                          <a:cs typeface="Arial" panose="020B0604020202020204" pitchFamily="34" charset="0"/>
                        </a:rPr>
                        <a:t>24–25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19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5.0%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95.0%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3300973350"/>
                  </a:ext>
                </a:extLst>
              </a:tr>
              <a:tr h="326571">
                <a:tc>
                  <a:txBody>
                    <a:bodyPr/>
                    <a:lstStyle/>
                    <a:p>
                      <a:pPr algn="ctr"/>
                      <a:r>
                        <a:rPr lang="en-US" dirty="0">
                          <a:solidFill>
                            <a:srgbClr val="000000"/>
                          </a:solidFill>
                          <a:latin typeface="Arial" panose="020B0604020202020204" pitchFamily="34" charset="0"/>
                          <a:cs typeface="Arial" panose="020B0604020202020204" pitchFamily="34" charset="0"/>
                        </a:rPr>
                        <a:t>26–27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u="sng" dirty="0">
                          <a:solidFill>
                            <a:srgbClr val="000000"/>
                          </a:solidFill>
                          <a:latin typeface="Arial" panose="020B0604020202020204" pitchFamily="34" charset="0"/>
                          <a:cs typeface="Arial" panose="020B0604020202020204" pitchFamily="34" charset="0"/>
                        </a:rPr>
                        <a:t>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20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u="sng" dirty="0">
                          <a:solidFill>
                            <a:srgbClr val="000000"/>
                          </a:solidFill>
                          <a:latin typeface="Arial" panose="020B0604020202020204" pitchFamily="34" charset="0"/>
                          <a:cs typeface="Arial" panose="020B0604020202020204" pitchFamily="34" charset="0"/>
                        </a:rPr>
                        <a:t>5.0%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100.0%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3010740379"/>
                  </a:ext>
                </a:extLst>
              </a:tr>
              <a:tr h="326571">
                <a:tc>
                  <a:txBody>
                    <a:bodyPr/>
                    <a:lstStyle/>
                    <a:p>
                      <a:pPr algn="ctr"/>
                      <a:endParaRPr lang="en-US"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tc>
                  <a:txBody>
                    <a:bodyPr/>
                    <a:lstStyle/>
                    <a:p>
                      <a:pPr algn="ctr"/>
                      <a:r>
                        <a:rPr lang="en-US" i="1" dirty="0">
                          <a:solidFill>
                            <a:srgbClr val="000000"/>
                          </a:solidFill>
                          <a:latin typeface="Arial" panose="020B0604020202020204" pitchFamily="34" charset="0"/>
                          <a:cs typeface="Arial" panose="020B0604020202020204" pitchFamily="34" charset="0"/>
                        </a:rPr>
                        <a:t>N</a:t>
                      </a:r>
                      <a:r>
                        <a:rPr lang="en-US" dirty="0">
                          <a:solidFill>
                            <a:srgbClr val="000000"/>
                          </a:solidFill>
                          <a:latin typeface="Arial" panose="020B0604020202020204" pitchFamily="34" charset="0"/>
                          <a:cs typeface="Arial" panose="020B0604020202020204" pitchFamily="34" charset="0"/>
                        </a:rPr>
                        <a:t> = 20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tc>
                  <a:txBody>
                    <a:bodyPr/>
                    <a:lstStyle/>
                    <a:p>
                      <a:pPr algn="ctr"/>
                      <a:endParaRPr lang="en-US"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100.0%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tc>
                  <a:txBody>
                    <a:bodyPr/>
                    <a:lstStyle/>
                    <a:p>
                      <a:pPr algn="ctr"/>
                      <a:endParaRPr lang="en-US"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extLst>
                  <a:ext uri="{0D108BD9-81ED-4DB2-BD59-A6C34878D82A}">
                    <a16:rowId xmlns:a16="http://schemas.microsoft.com/office/drawing/2014/main" val="2923577161"/>
                  </a:ext>
                </a:extLst>
              </a:tr>
            </a:tbl>
          </a:graphicData>
        </a:graphic>
      </p:graphicFrame>
    </p:spTree>
    <p:extLst>
      <p:ext uri="{BB962C8B-B14F-4D97-AF65-F5344CB8AC3E}">
        <p14:creationId xmlns:p14="http://schemas.microsoft.com/office/powerpoint/2010/main" val="7206315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ltLang="en-US" dirty="0"/>
              <a:t>Unequal Class Intervals (1 of 2)</a:t>
            </a:r>
            <a:endParaRPr lang="en-IN" dirty="0"/>
          </a:p>
        </p:txBody>
      </p:sp>
      <p:sp>
        <p:nvSpPr>
          <p:cNvPr id="9" name="Text Placeholder 2"/>
          <p:cNvSpPr>
            <a:spLocks noGrp="1"/>
          </p:cNvSpPr>
          <p:nvPr>
            <p:ph type="body" sz="quarter" idx="17"/>
          </p:nvPr>
        </p:nvSpPr>
        <p:spPr>
          <a:xfrm>
            <a:off x="743576" y="1398459"/>
            <a:ext cx="10711543" cy="822960"/>
          </a:xfrm>
          <a:solidFill>
            <a:schemeClr val="bg1"/>
          </a:solidFill>
        </p:spPr>
        <p:txBody>
          <a:bodyPr>
            <a:normAutofit/>
          </a:bodyPr>
          <a:lstStyle/>
          <a:p>
            <a:pPr marL="0" indent="0">
              <a:buNone/>
            </a:pPr>
            <a:r>
              <a:rPr lang="en-US" altLang="en-US" dirty="0"/>
              <a:t>Open-Ended Intervals</a:t>
            </a:r>
          </a:p>
        </p:txBody>
      </p:sp>
      <p:sp>
        <p:nvSpPr>
          <p:cNvPr id="11" name="Text Placeholder 3">
            <a:extLst>
              <a:ext uri="{FF2B5EF4-FFF2-40B4-BE49-F238E27FC236}">
                <a16:creationId xmlns:a16="http://schemas.microsoft.com/office/drawing/2014/main" id="{AFC6445D-216B-4571-B7DE-23E3C1642A7C}"/>
              </a:ext>
            </a:extLst>
          </p:cNvPr>
          <p:cNvSpPr>
            <a:spLocks noGrp="1"/>
          </p:cNvSpPr>
          <p:nvPr>
            <p:ph type="body" sz="quarter" idx="18"/>
          </p:nvPr>
        </p:nvSpPr>
        <p:spPr>
          <a:xfrm>
            <a:off x="1798320" y="2206215"/>
            <a:ext cx="8595360" cy="365760"/>
          </a:xfrm>
        </p:spPr>
        <p:txBody>
          <a:bodyPr/>
          <a:lstStyle/>
          <a:p>
            <a:pPr marL="0" indent="0">
              <a:buNone/>
            </a:pPr>
            <a:r>
              <a:rPr lang="en-US" b="1" dirty="0"/>
              <a:t>Age of Students in a College Class (</a:t>
            </a:r>
            <a:r>
              <a:rPr lang="en-US" b="1" i="1" dirty="0"/>
              <a:t>N =</a:t>
            </a:r>
            <a:r>
              <a:rPr lang="en-US" dirty="0"/>
              <a:t> </a:t>
            </a:r>
            <a:r>
              <a:rPr lang="en-US" b="1" dirty="0"/>
              <a:t>21)</a:t>
            </a:r>
            <a:endParaRPr lang="en-IN" dirty="0"/>
          </a:p>
        </p:txBody>
      </p:sp>
      <p:graphicFrame>
        <p:nvGraphicFramePr>
          <p:cNvPr id="13" name="Table 4">
            <a:extLst>
              <a:ext uri="{FF2B5EF4-FFF2-40B4-BE49-F238E27FC236}">
                <a16:creationId xmlns:a16="http://schemas.microsoft.com/office/drawing/2014/main" id="{3BA442F9-2D2E-446C-B72F-CE575AAD8279}"/>
              </a:ext>
            </a:extLst>
          </p:cNvPr>
          <p:cNvGraphicFramePr>
            <a:graphicFrameLocks noGrp="1"/>
          </p:cNvGraphicFramePr>
          <p:nvPr>
            <p:ph type="tbl" sz="quarter" idx="10"/>
            <p:extLst>
              <p:ext uri="{D42A27DB-BD31-4B8C-83A1-F6EECF244321}">
                <p14:modId xmlns:p14="http://schemas.microsoft.com/office/powerpoint/2010/main" val="3981995241"/>
              </p:ext>
            </p:extLst>
          </p:nvPr>
        </p:nvGraphicFramePr>
        <p:xfrm>
          <a:off x="1798320" y="2868706"/>
          <a:ext cx="6521180" cy="2926080"/>
        </p:xfrm>
        <a:graphic>
          <a:graphicData uri="http://schemas.openxmlformats.org/drawingml/2006/table">
            <a:tbl>
              <a:tblPr firstRow="1" bandRow="1">
                <a:tableStyleId>{5C22544A-7EE6-4342-B048-85BDC9FD1C3A}</a:tableStyleId>
              </a:tblPr>
              <a:tblGrid>
                <a:gridCol w="1888990">
                  <a:extLst>
                    <a:ext uri="{9D8B030D-6E8A-4147-A177-3AD203B41FA5}">
                      <a16:colId xmlns:a16="http://schemas.microsoft.com/office/drawing/2014/main" val="296649181"/>
                    </a:ext>
                  </a:extLst>
                </a:gridCol>
                <a:gridCol w="1888990">
                  <a:extLst>
                    <a:ext uri="{9D8B030D-6E8A-4147-A177-3AD203B41FA5}">
                      <a16:colId xmlns:a16="http://schemas.microsoft.com/office/drawing/2014/main" val="437361066"/>
                    </a:ext>
                  </a:extLst>
                </a:gridCol>
                <a:gridCol w="2743200">
                  <a:extLst>
                    <a:ext uri="{9D8B030D-6E8A-4147-A177-3AD203B41FA5}">
                      <a16:colId xmlns:a16="http://schemas.microsoft.com/office/drawing/2014/main" val="2178052839"/>
                    </a:ext>
                  </a:extLst>
                </a:gridCol>
              </a:tblGrid>
              <a:tr h="326571">
                <a:tc>
                  <a:txBody>
                    <a:bodyPr/>
                    <a:lstStyle/>
                    <a:p>
                      <a:pPr algn="ctr"/>
                      <a:r>
                        <a:rPr lang="en-US" dirty="0">
                          <a:solidFill>
                            <a:srgbClr val="000000"/>
                          </a:solidFill>
                          <a:latin typeface="Arial" panose="020B0604020202020204" pitchFamily="34" charset="0"/>
                          <a:cs typeface="Arial" panose="020B0604020202020204" pitchFamily="34" charset="0"/>
                        </a:rPr>
                        <a:t>Age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tc>
                  <a:txBody>
                    <a:bodyPr/>
                    <a:lstStyle/>
                    <a:p>
                      <a:pPr algn="ctr"/>
                      <a:r>
                        <a:rPr lang="en-US" dirty="0">
                          <a:solidFill>
                            <a:srgbClr val="000000"/>
                          </a:solidFill>
                          <a:latin typeface="Arial" panose="020B0604020202020204" pitchFamily="34" charset="0"/>
                          <a:cs typeface="Arial" panose="020B0604020202020204" pitchFamily="34" charset="0"/>
                        </a:rPr>
                        <a:t>Frequency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tc>
                  <a:txBody>
                    <a:bodyPr/>
                    <a:lstStyle/>
                    <a:p>
                      <a:pPr algn="ctr"/>
                      <a:r>
                        <a:rPr lang="en-US" dirty="0">
                          <a:solidFill>
                            <a:srgbClr val="000000"/>
                          </a:solidFill>
                          <a:latin typeface="Arial" panose="020B0604020202020204" pitchFamily="34" charset="0"/>
                          <a:cs typeface="Arial" panose="020B0604020202020204" pitchFamily="34" charset="0"/>
                        </a:rPr>
                        <a:t>Cumulative Frequency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extLst>
                  <a:ext uri="{0D108BD9-81ED-4DB2-BD59-A6C34878D82A}">
                    <a16:rowId xmlns:a16="http://schemas.microsoft.com/office/drawing/2014/main" val="1592868524"/>
                  </a:ext>
                </a:extLst>
              </a:tr>
              <a:tr h="326571">
                <a:tc>
                  <a:txBody>
                    <a:bodyPr/>
                    <a:lstStyle/>
                    <a:p>
                      <a:pPr algn="ctr"/>
                      <a:r>
                        <a:rPr lang="en-US" dirty="0">
                          <a:solidFill>
                            <a:srgbClr val="000000"/>
                          </a:solidFill>
                          <a:latin typeface="Arial" panose="020B0604020202020204" pitchFamily="34" charset="0"/>
                          <a:cs typeface="Arial" panose="020B0604020202020204" pitchFamily="34" charset="0"/>
                        </a:rPr>
                        <a:t>18–19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11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11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834723070"/>
                  </a:ext>
                </a:extLst>
              </a:tr>
              <a:tr h="326571">
                <a:tc>
                  <a:txBody>
                    <a:bodyPr/>
                    <a:lstStyle/>
                    <a:p>
                      <a:pPr algn="ctr"/>
                      <a:r>
                        <a:rPr lang="en-US" dirty="0">
                          <a:solidFill>
                            <a:srgbClr val="000000"/>
                          </a:solidFill>
                          <a:latin typeface="Arial" panose="020B0604020202020204" pitchFamily="34" charset="0"/>
                          <a:cs typeface="Arial" panose="020B0604020202020204" pitchFamily="34" charset="0"/>
                        </a:rPr>
                        <a:t>20–21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16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561676965"/>
                  </a:ext>
                </a:extLst>
              </a:tr>
              <a:tr h="326571">
                <a:tc>
                  <a:txBody>
                    <a:bodyPr/>
                    <a:lstStyle/>
                    <a:p>
                      <a:pPr algn="ctr"/>
                      <a:r>
                        <a:rPr lang="en-US" dirty="0">
                          <a:solidFill>
                            <a:srgbClr val="000000"/>
                          </a:solidFill>
                          <a:latin typeface="Arial" panose="020B0604020202020204" pitchFamily="34" charset="0"/>
                          <a:cs typeface="Arial" panose="020B0604020202020204" pitchFamily="34" charset="0"/>
                        </a:rPr>
                        <a:t>22–23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18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1505056571"/>
                  </a:ext>
                </a:extLst>
              </a:tr>
              <a:tr h="326571">
                <a:tc>
                  <a:txBody>
                    <a:bodyPr/>
                    <a:lstStyle/>
                    <a:p>
                      <a:pPr algn="ctr"/>
                      <a:r>
                        <a:rPr lang="en-US" dirty="0">
                          <a:solidFill>
                            <a:srgbClr val="000000"/>
                          </a:solidFill>
                          <a:latin typeface="Arial" panose="020B0604020202020204" pitchFamily="34" charset="0"/>
                          <a:cs typeface="Arial" panose="020B0604020202020204" pitchFamily="34" charset="0"/>
                        </a:rPr>
                        <a:t>24–25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19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3300973350"/>
                  </a:ext>
                </a:extLst>
              </a:tr>
              <a:tr h="326571">
                <a:tc>
                  <a:txBody>
                    <a:bodyPr/>
                    <a:lstStyle/>
                    <a:p>
                      <a:pPr algn="ctr"/>
                      <a:r>
                        <a:rPr lang="en-US" dirty="0">
                          <a:solidFill>
                            <a:srgbClr val="000000"/>
                          </a:solidFill>
                          <a:latin typeface="Arial" panose="020B0604020202020204" pitchFamily="34" charset="0"/>
                          <a:cs typeface="Arial" panose="020B0604020202020204" pitchFamily="34" charset="0"/>
                        </a:rPr>
                        <a:t>26–27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u="none" dirty="0">
                          <a:solidFill>
                            <a:srgbClr val="000000"/>
                          </a:solidFill>
                          <a:latin typeface="Arial" panose="020B0604020202020204" pitchFamily="34" charset="0"/>
                          <a:cs typeface="Arial" panose="020B0604020202020204" pitchFamily="34" charset="0"/>
                        </a:rPr>
                        <a:t>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dirty="0">
                          <a:solidFill>
                            <a:srgbClr val="000000"/>
                          </a:solidFill>
                          <a:latin typeface="Arial" panose="020B0604020202020204" pitchFamily="34" charset="0"/>
                          <a:cs typeface="Arial" panose="020B0604020202020204" pitchFamily="34" charset="0"/>
                        </a:rPr>
                        <a:t>20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3010740379"/>
                  </a:ext>
                </a:extLst>
              </a:tr>
              <a:tr h="326571">
                <a:tc>
                  <a:txBody>
                    <a:bodyPr/>
                    <a:lstStyle/>
                    <a:p>
                      <a:pPr algn="ctr"/>
                      <a:r>
                        <a:rPr lang="en-US" dirty="0">
                          <a:solidFill>
                            <a:srgbClr val="000000"/>
                          </a:solidFill>
                          <a:latin typeface="Arial" panose="020B0604020202020204" pitchFamily="34" charset="0"/>
                          <a:cs typeface="Arial" panose="020B0604020202020204" pitchFamily="34" charset="0"/>
                        </a:rPr>
                        <a:t>28 and older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u="sng" dirty="0">
                          <a:solidFill>
                            <a:srgbClr val="000000"/>
                          </a:solidFill>
                          <a:latin typeface="Arial" panose="020B0604020202020204" pitchFamily="34" charset="0"/>
                          <a:cs typeface="Arial" panose="020B0604020202020204" pitchFamily="34" charset="0"/>
                        </a:rPr>
                        <a:t>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endParaRPr lang="en-US"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889564747"/>
                  </a:ext>
                </a:extLst>
              </a:tr>
              <a:tr h="326571">
                <a:tc>
                  <a:txBody>
                    <a:bodyPr/>
                    <a:lstStyle/>
                    <a:p>
                      <a:pPr algn="ctr"/>
                      <a:endParaRPr lang="en-US"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tc>
                  <a:txBody>
                    <a:bodyPr/>
                    <a:lstStyle/>
                    <a:p>
                      <a:pPr algn="ctr"/>
                      <a:r>
                        <a:rPr lang="en-US" i="1" dirty="0">
                          <a:solidFill>
                            <a:srgbClr val="000000"/>
                          </a:solidFill>
                          <a:latin typeface="Arial" panose="020B0604020202020204" pitchFamily="34" charset="0"/>
                          <a:cs typeface="Arial" panose="020B0604020202020204" pitchFamily="34" charset="0"/>
                        </a:rPr>
                        <a:t>N</a:t>
                      </a:r>
                      <a:r>
                        <a:rPr lang="en-US" dirty="0">
                          <a:solidFill>
                            <a:srgbClr val="000000"/>
                          </a:solidFill>
                          <a:latin typeface="Arial" panose="020B0604020202020204" pitchFamily="34" charset="0"/>
                          <a:cs typeface="Arial" panose="020B0604020202020204" pitchFamily="34" charset="0"/>
                        </a:rPr>
                        <a:t> = 21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tc>
                  <a:txBody>
                    <a:bodyPr/>
                    <a:lstStyle/>
                    <a:p>
                      <a:pPr algn="ctr"/>
                      <a:endParaRPr lang="en-US"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extLst>
                  <a:ext uri="{0D108BD9-81ED-4DB2-BD59-A6C34878D82A}">
                    <a16:rowId xmlns:a16="http://schemas.microsoft.com/office/drawing/2014/main" val="2923577161"/>
                  </a:ext>
                </a:extLst>
              </a:tr>
            </a:tbl>
          </a:graphicData>
        </a:graphic>
      </p:graphicFrame>
    </p:spTree>
    <p:extLst>
      <p:ext uri="{BB962C8B-B14F-4D97-AF65-F5344CB8AC3E}">
        <p14:creationId xmlns:p14="http://schemas.microsoft.com/office/powerpoint/2010/main" val="25167694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A24D644-4B1B-4FAF-8846-BE8B10A065F5}"/>
              </a:ext>
            </a:extLst>
          </p:cNvPr>
          <p:cNvSpPr>
            <a:spLocks noGrp="1"/>
          </p:cNvSpPr>
          <p:nvPr>
            <p:ph type="title"/>
          </p:nvPr>
        </p:nvSpPr>
        <p:spPr/>
        <p:txBody>
          <a:bodyPr/>
          <a:lstStyle/>
          <a:p>
            <a:r>
              <a:rPr lang="en-US" altLang="en-US" dirty="0"/>
              <a:t>Unequal Class Intervals (2 of 2)</a:t>
            </a:r>
            <a:endParaRPr lang="en-IN" dirty="0"/>
          </a:p>
        </p:txBody>
      </p:sp>
      <p:sp>
        <p:nvSpPr>
          <p:cNvPr id="7" name="Text Placeholder 2">
            <a:extLst>
              <a:ext uri="{FF2B5EF4-FFF2-40B4-BE49-F238E27FC236}">
                <a16:creationId xmlns:a16="http://schemas.microsoft.com/office/drawing/2014/main" id="{5F54D963-A6B3-4465-93CF-FAB88615660F}"/>
              </a:ext>
            </a:extLst>
          </p:cNvPr>
          <p:cNvSpPr>
            <a:spLocks noGrp="1"/>
          </p:cNvSpPr>
          <p:nvPr>
            <p:ph type="body" sz="quarter" idx="17"/>
          </p:nvPr>
        </p:nvSpPr>
        <p:spPr>
          <a:xfrm>
            <a:off x="743576" y="978740"/>
            <a:ext cx="10711543" cy="365760"/>
          </a:xfrm>
        </p:spPr>
        <p:txBody>
          <a:bodyPr>
            <a:normAutofit/>
          </a:bodyPr>
          <a:lstStyle/>
          <a:p>
            <a:pPr marL="0" indent="0">
              <a:buNone/>
            </a:pPr>
            <a:r>
              <a:rPr lang="en-US" altLang="en-US" dirty="0"/>
              <a:t>Unequally Sized Intervals</a:t>
            </a:r>
          </a:p>
        </p:txBody>
      </p:sp>
      <p:sp>
        <p:nvSpPr>
          <p:cNvPr id="10" name="Text Placeholder 3">
            <a:extLst>
              <a:ext uri="{FF2B5EF4-FFF2-40B4-BE49-F238E27FC236}">
                <a16:creationId xmlns:a16="http://schemas.microsoft.com/office/drawing/2014/main" id="{BB3F61F5-ED52-423B-8A02-D449A91D0821}"/>
              </a:ext>
            </a:extLst>
          </p:cNvPr>
          <p:cNvSpPr>
            <a:spLocks noGrp="1"/>
          </p:cNvSpPr>
          <p:nvPr>
            <p:ph type="body" sz="quarter" idx="18"/>
          </p:nvPr>
        </p:nvSpPr>
        <p:spPr>
          <a:xfrm>
            <a:off x="2118360" y="1392343"/>
            <a:ext cx="7955280" cy="365760"/>
          </a:xfrm>
        </p:spPr>
        <p:txBody>
          <a:bodyPr>
            <a:normAutofit/>
          </a:bodyPr>
          <a:lstStyle/>
          <a:p>
            <a:pPr marL="0" indent="0">
              <a:buNone/>
            </a:pPr>
            <a:r>
              <a:rPr lang="en-US" sz="1800" b="1" dirty="0"/>
              <a:t>Distribution of Income by Household, United States, 2017</a:t>
            </a:r>
            <a:endParaRPr lang="en-IN" sz="1800" dirty="0"/>
          </a:p>
        </p:txBody>
      </p:sp>
      <p:graphicFrame>
        <p:nvGraphicFramePr>
          <p:cNvPr id="4" name="Table 4"/>
          <p:cNvGraphicFramePr>
            <a:graphicFrameLocks noGrp="1"/>
          </p:cNvGraphicFramePr>
          <p:nvPr>
            <p:ph type="tbl" sz="quarter" idx="10"/>
            <p:extLst>
              <p:ext uri="{D42A27DB-BD31-4B8C-83A1-F6EECF244321}">
                <p14:modId xmlns:p14="http://schemas.microsoft.com/office/powerpoint/2010/main" val="3838433469"/>
              </p:ext>
            </p:extLst>
          </p:nvPr>
        </p:nvGraphicFramePr>
        <p:xfrm>
          <a:off x="2032001" y="1787842"/>
          <a:ext cx="8127999" cy="396240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3034949060"/>
                    </a:ext>
                  </a:extLst>
                </a:gridCol>
                <a:gridCol w="2709333">
                  <a:extLst>
                    <a:ext uri="{9D8B030D-6E8A-4147-A177-3AD203B41FA5}">
                      <a16:colId xmlns:a16="http://schemas.microsoft.com/office/drawing/2014/main" val="409990946"/>
                    </a:ext>
                  </a:extLst>
                </a:gridCol>
                <a:gridCol w="2709333">
                  <a:extLst>
                    <a:ext uri="{9D8B030D-6E8A-4147-A177-3AD203B41FA5}">
                      <a16:colId xmlns:a16="http://schemas.microsoft.com/office/drawing/2014/main" val="2597029790"/>
                    </a:ext>
                  </a:extLst>
                </a:gridCol>
              </a:tblGrid>
              <a:tr h="288388">
                <a:tc>
                  <a:txBody>
                    <a:bodyPr/>
                    <a:lstStyle/>
                    <a:p>
                      <a:pPr algn="ctr"/>
                      <a:r>
                        <a:rPr lang="en-US" sz="1400" dirty="0">
                          <a:solidFill>
                            <a:srgbClr val="000000"/>
                          </a:solidFill>
                          <a:latin typeface="Arial" panose="020B0604020202020204" pitchFamily="34" charset="0"/>
                          <a:cs typeface="Arial" panose="020B0604020202020204" pitchFamily="34" charset="0"/>
                        </a:rPr>
                        <a:t>Income</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tc>
                  <a:txBody>
                    <a:bodyPr/>
                    <a:lstStyle/>
                    <a:p>
                      <a:pPr algn="ctr"/>
                      <a:r>
                        <a:rPr lang="en-US" sz="1400" dirty="0">
                          <a:solidFill>
                            <a:srgbClr val="000000"/>
                          </a:solidFill>
                          <a:latin typeface="Arial" panose="020B0604020202020204" pitchFamily="34" charset="0"/>
                          <a:cs typeface="Arial" panose="020B0604020202020204" pitchFamily="34" charset="0"/>
                        </a:rPr>
                        <a:t>Percentage of Households</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tc>
                  <a:txBody>
                    <a:bodyPr/>
                    <a:lstStyle/>
                    <a:p>
                      <a:pPr algn="ctr"/>
                      <a:r>
                        <a:rPr lang="en-US" sz="1400" dirty="0">
                          <a:solidFill>
                            <a:srgbClr val="000000"/>
                          </a:solidFill>
                          <a:latin typeface="Arial" panose="020B0604020202020204" pitchFamily="34" charset="0"/>
                          <a:cs typeface="Arial" panose="020B0604020202020204" pitchFamily="34" charset="0"/>
                        </a:rPr>
                        <a:t>Cumulative</a:t>
                      </a:r>
                      <a:r>
                        <a:rPr lang="en-US" sz="1400" baseline="0" dirty="0">
                          <a:solidFill>
                            <a:srgbClr val="000000"/>
                          </a:solidFill>
                          <a:latin typeface="Arial" panose="020B0604020202020204" pitchFamily="34" charset="0"/>
                          <a:cs typeface="Arial" panose="020B0604020202020204" pitchFamily="34" charset="0"/>
                        </a:rPr>
                        <a:t> </a:t>
                      </a:r>
                      <a:r>
                        <a:rPr lang="en-US" sz="1400" dirty="0">
                          <a:solidFill>
                            <a:srgbClr val="000000"/>
                          </a:solidFill>
                          <a:latin typeface="Arial" panose="020B0604020202020204" pitchFamily="34" charset="0"/>
                          <a:cs typeface="Arial" panose="020B0604020202020204" pitchFamily="34" charset="0"/>
                        </a:rPr>
                        <a:t>Percentage</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extLst>
                  <a:ext uri="{0D108BD9-81ED-4DB2-BD59-A6C34878D82A}">
                    <a16:rowId xmlns:a16="http://schemas.microsoft.com/office/drawing/2014/main" val="3773574958"/>
                  </a:ext>
                </a:extLst>
              </a:tr>
              <a:tr h="288388">
                <a:tc>
                  <a:txBody>
                    <a:bodyPr/>
                    <a:lstStyle/>
                    <a:p>
                      <a:pPr algn="ctr"/>
                      <a:r>
                        <a:rPr lang="en-US" sz="1400" dirty="0">
                          <a:solidFill>
                            <a:srgbClr val="000000"/>
                          </a:solidFill>
                          <a:latin typeface="Arial" panose="020B0604020202020204" pitchFamily="34" charset="0"/>
                          <a:cs typeface="Arial" panose="020B0604020202020204" pitchFamily="34" charset="0"/>
                        </a:rPr>
                        <a:t>Less than $10,000</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400" dirty="0">
                          <a:solidFill>
                            <a:srgbClr val="000000"/>
                          </a:solidFill>
                          <a:latin typeface="Arial" panose="020B0604020202020204" pitchFamily="34" charset="0"/>
                          <a:cs typeface="Arial" panose="020B0604020202020204" pitchFamily="34" charset="0"/>
                        </a:rPr>
                        <a:t>6.70%</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400" dirty="0">
                          <a:solidFill>
                            <a:srgbClr val="000000"/>
                          </a:solidFill>
                          <a:latin typeface="Arial" panose="020B0604020202020204" pitchFamily="34" charset="0"/>
                          <a:cs typeface="Arial" panose="020B0604020202020204" pitchFamily="34" charset="0"/>
                        </a:rPr>
                        <a:t>6.7%</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1061596294"/>
                  </a:ext>
                </a:extLst>
              </a:tr>
              <a:tr h="288388">
                <a:tc>
                  <a:txBody>
                    <a:bodyPr/>
                    <a:lstStyle/>
                    <a:p>
                      <a:pPr algn="ctr"/>
                      <a:r>
                        <a:rPr lang="en-US" sz="1400" dirty="0">
                          <a:solidFill>
                            <a:srgbClr val="000000"/>
                          </a:solidFill>
                          <a:latin typeface="Arial" panose="020B0604020202020204" pitchFamily="34" charset="0"/>
                          <a:cs typeface="Arial" panose="020B0604020202020204" pitchFamily="34" charset="0"/>
                        </a:rPr>
                        <a:t>$10,000 to $14,999</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400" dirty="0">
                          <a:solidFill>
                            <a:srgbClr val="000000"/>
                          </a:solidFill>
                          <a:latin typeface="Arial" panose="020B0604020202020204" pitchFamily="34" charset="0"/>
                          <a:cs typeface="Arial" panose="020B0604020202020204" pitchFamily="34" charset="0"/>
                        </a:rPr>
                        <a:t>4.90%</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400" dirty="0">
                          <a:solidFill>
                            <a:srgbClr val="000000"/>
                          </a:solidFill>
                          <a:latin typeface="Arial" panose="020B0604020202020204" pitchFamily="34" charset="0"/>
                          <a:cs typeface="Arial" panose="020B0604020202020204" pitchFamily="34" charset="0"/>
                        </a:rPr>
                        <a:t>11.60%</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2136916171"/>
                  </a:ext>
                </a:extLst>
              </a:tr>
              <a:tr h="288388">
                <a:tc>
                  <a:txBody>
                    <a:bodyPr/>
                    <a:lstStyle/>
                    <a:p>
                      <a:pPr algn="ctr"/>
                      <a:r>
                        <a:rPr lang="en-US" sz="1400" dirty="0">
                          <a:solidFill>
                            <a:srgbClr val="000000"/>
                          </a:solidFill>
                          <a:latin typeface="Arial" panose="020B0604020202020204" pitchFamily="34" charset="0"/>
                          <a:cs typeface="Arial" panose="020B0604020202020204" pitchFamily="34" charset="0"/>
                        </a:rPr>
                        <a:t>$15,000 to $24,999</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400" dirty="0">
                          <a:solidFill>
                            <a:srgbClr val="000000"/>
                          </a:solidFill>
                          <a:latin typeface="Arial" panose="020B0604020202020204" pitchFamily="34" charset="0"/>
                          <a:cs typeface="Arial" panose="020B0604020202020204" pitchFamily="34" charset="0"/>
                        </a:rPr>
                        <a:t>9.80%</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400" dirty="0">
                          <a:solidFill>
                            <a:srgbClr val="000000"/>
                          </a:solidFill>
                          <a:latin typeface="Arial" panose="020B0604020202020204" pitchFamily="34" charset="0"/>
                          <a:cs typeface="Arial" panose="020B0604020202020204" pitchFamily="34" charset="0"/>
                        </a:rPr>
                        <a:t>21.40%</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4062295850"/>
                  </a:ext>
                </a:extLst>
              </a:tr>
              <a:tr h="288388">
                <a:tc>
                  <a:txBody>
                    <a:bodyPr/>
                    <a:lstStyle/>
                    <a:p>
                      <a:pPr algn="ctr"/>
                      <a:r>
                        <a:rPr lang="en-US" sz="1400" dirty="0">
                          <a:solidFill>
                            <a:srgbClr val="000000"/>
                          </a:solidFill>
                          <a:latin typeface="Arial" panose="020B0604020202020204" pitchFamily="34" charset="0"/>
                          <a:cs typeface="Arial" panose="020B0604020202020204" pitchFamily="34" charset="0"/>
                        </a:rPr>
                        <a:t>$25,000 to $34,999</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400" dirty="0">
                          <a:solidFill>
                            <a:srgbClr val="000000"/>
                          </a:solidFill>
                          <a:latin typeface="Arial" panose="020B0604020202020204" pitchFamily="34" charset="0"/>
                          <a:cs typeface="Arial" panose="020B0604020202020204" pitchFamily="34" charset="0"/>
                        </a:rPr>
                        <a:t>9.50%</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400" dirty="0">
                          <a:solidFill>
                            <a:srgbClr val="000000"/>
                          </a:solidFill>
                          <a:latin typeface="Arial" panose="020B0604020202020204" pitchFamily="34" charset="0"/>
                          <a:cs typeface="Arial" panose="020B0604020202020204" pitchFamily="34" charset="0"/>
                        </a:rPr>
                        <a:t>30.90%</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1772643354"/>
                  </a:ext>
                </a:extLst>
              </a:tr>
              <a:tr h="28838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rial" panose="020B0604020202020204" pitchFamily="34" charset="0"/>
                          <a:cs typeface="Arial" panose="020B0604020202020204" pitchFamily="34" charset="0"/>
                        </a:rPr>
                        <a:t>$35,000 to $49,999</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400" u="none" dirty="0">
                          <a:solidFill>
                            <a:srgbClr val="000000"/>
                          </a:solidFill>
                          <a:latin typeface="Arial" panose="020B0604020202020204" pitchFamily="34" charset="0"/>
                          <a:cs typeface="Arial" panose="020B0604020202020204" pitchFamily="34" charset="0"/>
                        </a:rPr>
                        <a:t>13.00%</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400" dirty="0">
                          <a:solidFill>
                            <a:srgbClr val="000000"/>
                          </a:solidFill>
                          <a:latin typeface="Arial" panose="020B0604020202020204" pitchFamily="34" charset="0"/>
                          <a:cs typeface="Arial" panose="020B0604020202020204" pitchFamily="34" charset="0"/>
                        </a:rPr>
                        <a:t>43.90%</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3632827719"/>
                  </a:ext>
                </a:extLst>
              </a:tr>
              <a:tr h="288388">
                <a:tc>
                  <a:txBody>
                    <a:bodyPr/>
                    <a:lstStyle/>
                    <a:p>
                      <a:pPr algn="ctr"/>
                      <a:r>
                        <a:rPr lang="en-US" sz="1400" dirty="0">
                          <a:solidFill>
                            <a:srgbClr val="000000"/>
                          </a:solidFill>
                          <a:latin typeface="Arial" panose="020B0604020202020204" pitchFamily="34" charset="0"/>
                          <a:cs typeface="Arial" panose="020B0604020202020204" pitchFamily="34" charset="0"/>
                        </a:rPr>
                        <a:t>$50,000 to $74,999</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400" u="none" dirty="0">
                          <a:solidFill>
                            <a:srgbClr val="000000"/>
                          </a:solidFill>
                          <a:latin typeface="Arial" panose="020B0604020202020204" pitchFamily="34" charset="0"/>
                          <a:cs typeface="Arial" panose="020B0604020202020204" pitchFamily="34" charset="0"/>
                        </a:rPr>
                        <a:t>17.70%</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400" dirty="0">
                          <a:solidFill>
                            <a:srgbClr val="000000"/>
                          </a:solidFill>
                          <a:latin typeface="Arial" panose="020B0604020202020204" pitchFamily="34" charset="0"/>
                          <a:cs typeface="Arial" panose="020B0604020202020204" pitchFamily="34" charset="0"/>
                        </a:rPr>
                        <a:t>61.50%</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158110528"/>
                  </a:ext>
                </a:extLst>
              </a:tr>
              <a:tr h="288388">
                <a:tc>
                  <a:txBody>
                    <a:bodyPr/>
                    <a:lstStyle/>
                    <a:p>
                      <a:pPr algn="ctr"/>
                      <a:r>
                        <a:rPr lang="en-US" sz="1400" dirty="0">
                          <a:solidFill>
                            <a:srgbClr val="000000"/>
                          </a:solidFill>
                          <a:latin typeface="Arial" panose="020B0604020202020204" pitchFamily="34" charset="0"/>
                          <a:cs typeface="Arial" panose="020B0604020202020204" pitchFamily="34" charset="0"/>
                        </a:rPr>
                        <a:t>$75,000 to $99,999</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400" u="none" dirty="0">
                          <a:solidFill>
                            <a:srgbClr val="000000"/>
                          </a:solidFill>
                          <a:latin typeface="Arial" panose="020B0604020202020204" pitchFamily="34" charset="0"/>
                          <a:cs typeface="Arial" panose="020B0604020202020204" pitchFamily="34" charset="0"/>
                        </a:rPr>
                        <a:t>12.30%</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400" dirty="0">
                          <a:solidFill>
                            <a:srgbClr val="000000"/>
                          </a:solidFill>
                          <a:latin typeface="Arial" panose="020B0604020202020204" pitchFamily="34" charset="0"/>
                          <a:cs typeface="Arial" panose="020B0604020202020204" pitchFamily="34" charset="0"/>
                        </a:rPr>
                        <a:t>73.80%</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1019192102"/>
                  </a:ext>
                </a:extLst>
              </a:tr>
              <a:tr h="288388">
                <a:tc>
                  <a:txBody>
                    <a:bodyPr/>
                    <a:lstStyle/>
                    <a:p>
                      <a:pPr algn="ctr"/>
                      <a:r>
                        <a:rPr lang="en-US" sz="1400" dirty="0">
                          <a:solidFill>
                            <a:srgbClr val="000000"/>
                          </a:solidFill>
                          <a:latin typeface="Arial" panose="020B0604020202020204" pitchFamily="34" charset="0"/>
                          <a:cs typeface="Arial" panose="020B0604020202020204" pitchFamily="34" charset="0"/>
                        </a:rPr>
                        <a:t>$100,000 to $149,999</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400" u="none" dirty="0">
                          <a:solidFill>
                            <a:srgbClr val="000000"/>
                          </a:solidFill>
                          <a:latin typeface="Arial" panose="020B0604020202020204" pitchFamily="34" charset="0"/>
                          <a:cs typeface="Arial" panose="020B0604020202020204" pitchFamily="34" charset="0"/>
                        </a:rPr>
                        <a:t>14.10%</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400" dirty="0">
                          <a:solidFill>
                            <a:srgbClr val="000000"/>
                          </a:solidFill>
                          <a:latin typeface="Arial" panose="020B0604020202020204" pitchFamily="34" charset="0"/>
                          <a:cs typeface="Arial" panose="020B0604020202020204" pitchFamily="34" charset="0"/>
                        </a:rPr>
                        <a:t>87.90%</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3273997183"/>
                  </a:ext>
                </a:extLst>
              </a:tr>
              <a:tr h="288388">
                <a:tc>
                  <a:txBody>
                    <a:bodyPr/>
                    <a:lstStyle/>
                    <a:p>
                      <a:pPr algn="ctr"/>
                      <a:r>
                        <a:rPr lang="en-US" sz="1400" dirty="0">
                          <a:solidFill>
                            <a:srgbClr val="000000"/>
                          </a:solidFill>
                          <a:latin typeface="Arial" panose="020B0604020202020204" pitchFamily="34" charset="0"/>
                          <a:cs typeface="Arial" panose="020B0604020202020204" pitchFamily="34" charset="0"/>
                        </a:rPr>
                        <a:t>$150,000 to $199,000</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400" u="none" dirty="0">
                          <a:solidFill>
                            <a:srgbClr val="000000"/>
                          </a:solidFill>
                          <a:latin typeface="Arial" panose="020B0604020202020204" pitchFamily="34" charset="0"/>
                          <a:cs typeface="Arial" panose="020B0604020202020204" pitchFamily="34" charset="0"/>
                        </a:rPr>
                        <a:t>5.80%</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400" dirty="0">
                          <a:solidFill>
                            <a:srgbClr val="000000"/>
                          </a:solidFill>
                          <a:latin typeface="Arial" panose="020B0604020202020204" pitchFamily="34" charset="0"/>
                          <a:cs typeface="Arial" panose="020B0604020202020204" pitchFamily="34" charset="0"/>
                        </a:rPr>
                        <a:t>93.70%</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146569630"/>
                  </a:ext>
                </a:extLst>
              </a:tr>
              <a:tr h="288388">
                <a:tc>
                  <a:txBody>
                    <a:bodyPr/>
                    <a:lstStyle/>
                    <a:p>
                      <a:pPr algn="ctr"/>
                      <a:r>
                        <a:rPr lang="en-US" sz="1400" dirty="0">
                          <a:solidFill>
                            <a:srgbClr val="000000"/>
                          </a:solidFill>
                          <a:latin typeface="Arial" panose="020B0604020202020204" pitchFamily="34" charset="0"/>
                          <a:cs typeface="Arial" panose="020B0604020202020204" pitchFamily="34" charset="0"/>
                        </a:rPr>
                        <a:t>$200,000 and above</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400" u="sng" dirty="0">
                          <a:solidFill>
                            <a:srgbClr val="000000"/>
                          </a:solidFill>
                          <a:latin typeface="Arial" panose="020B0604020202020204" pitchFamily="34" charset="0"/>
                          <a:cs typeface="Arial" panose="020B0604020202020204" pitchFamily="34" charset="0"/>
                        </a:rPr>
                        <a:t>6.30%</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400" dirty="0">
                          <a:solidFill>
                            <a:srgbClr val="000000"/>
                          </a:solidFill>
                          <a:latin typeface="Arial" panose="020B0604020202020204" pitchFamily="34" charset="0"/>
                          <a:cs typeface="Arial" panose="020B0604020202020204" pitchFamily="34" charset="0"/>
                        </a:rPr>
                        <a:t>100.00%</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402405404"/>
                  </a:ext>
                </a:extLst>
              </a:tr>
              <a:tr h="288388">
                <a:tc>
                  <a:txBody>
                    <a:bodyPr/>
                    <a:lstStyle/>
                    <a:p>
                      <a:pPr algn="ctr"/>
                      <a:endParaRPr lang="en-US" sz="1400" dirty="0">
                        <a:solidFill>
                          <a:srgbClr val="000000"/>
                        </a:solidFill>
                        <a:latin typeface="Arial" panose="020B0604020202020204" pitchFamily="34" charset="0"/>
                        <a:cs typeface="Arial" panose="020B0604020202020204" pitchFamily="34" charset="0"/>
                      </a:endParaRP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400" u="none" dirty="0">
                          <a:solidFill>
                            <a:srgbClr val="000000"/>
                          </a:solidFill>
                          <a:latin typeface="Arial" panose="020B0604020202020204" pitchFamily="34" charset="0"/>
                          <a:cs typeface="Arial" panose="020B0604020202020204" pitchFamily="34" charset="0"/>
                        </a:rPr>
                        <a:t>100.0%</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endParaRPr lang="en-US" sz="1400" dirty="0">
                        <a:solidFill>
                          <a:srgbClr val="000000"/>
                        </a:solidFill>
                        <a:latin typeface="Arial" panose="020B0604020202020204" pitchFamily="34" charset="0"/>
                        <a:cs typeface="Arial" panose="020B0604020202020204" pitchFamily="34" charset="0"/>
                      </a:endParaRP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2047254819"/>
                  </a:ext>
                </a:extLst>
              </a:tr>
              <a:tr h="288388">
                <a:tc>
                  <a:txBody>
                    <a:bodyPr/>
                    <a:lstStyle/>
                    <a:p>
                      <a:pPr algn="ctr"/>
                      <a:endParaRPr lang="en-US" sz="1400" dirty="0">
                        <a:solidFill>
                          <a:srgbClr val="000000"/>
                        </a:solidFill>
                        <a:latin typeface="Arial" panose="020B0604020202020204" pitchFamily="34" charset="0"/>
                        <a:cs typeface="Arial" panose="020B0604020202020204" pitchFamily="34" charset="0"/>
                      </a:endParaRP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400" u="none" dirty="0">
                          <a:solidFill>
                            <a:srgbClr val="000000"/>
                          </a:solidFill>
                          <a:latin typeface="Arial" panose="020B0604020202020204" pitchFamily="34" charset="0"/>
                          <a:cs typeface="Arial" panose="020B0604020202020204" pitchFamily="34" charset="0"/>
                        </a:rPr>
                        <a:t>(</a:t>
                      </a:r>
                      <a:r>
                        <a:rPr lang="en-US" sz="1400" i="1" u="none" dirty="0">
                          <a:solidFill>
                            <a:srgbClr val="000000"/>
                          </a:solidFill>
                          <a:latin typeface="Arial" panose="020B0604020202020204" pitchFamily="34" charset="0"/>
                          <a:cs typeface="Arial" panose="020B0604020202020204" pitchFamily="34" charset="0"/>
                        </a:rPr>
                        <a:t>N</a:t>
                      </a:r>
                      <a:r>
                        <a:rPr lang="en-US" sz="1400" u="none" dirty="0">
                          <a:solidFill>
                            <a:srgbClr val="000000"/>
                          </a:solidFill>
                          <a:latin typeface="Arial" panose="020B0604020202020204" pitchFamily="34" charset="0"/>
                          <a:cs typeface="Arial" panose="020B0604020202020204" pitchFamily="34" charset="0"/>
                        </a:rPr>
                        <a:t> = 118,825,921)</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endParaRPr lang="en-US" sz="1400" dirty="0">
                        <a:solidFill>
                          <a:srgbClr val="000000"/>
                        </a:solidFill>
                        <a:latin typeface="Arial" panose="020B0604020202020204" pitchFamily="34" charset="0"/>
                        <a:cs typeface="Arial" panose="020B0604020202020204" pitchFamily="34" charset="0"/>
                      </a:endParaRP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3297143460"/>
                  </a:ext>
                </a:extLst>
              </a:tr>
            </a:tbl>
          </a:graphicData>
        </a:graphic>
      </p:graphicFrame>
      <p:sp>
        <p:nvSpPr>
          <p:cNvPr id="11" name="Text Placeholder 5">
            <a:extLst>
              <a:ext uri="{FF2B5EF4-FFF2-40B4-BE49-F238E27FC236}">
                <a16:creationId xmlns:a16="http://schemas.microsoft.com/office/drawing/2014/main" id="{E4096947-D7AF-4E61-9401-4191DC90E359}"/>
              </a:ext>
            </a:extLst>
          </p:cNvPr>
          <p:cNvSpPr>
            <a:spLocks noGrp="1"/>
          </p:cNvSpPr>
          <p:nvPr>
            <p:ph type="body" sz="quarter" idx="19"/>
          </p:nvPr>
        </p:nvSpPr>
        <p:spPr>
          <a:xfrm>
            <a:off x="742188" y="5824350"/>
            <a:ext cx="10424160" cy="457200"/>
          </a:xfrm>
        </p:spPr>
        <p:txBody>
          <a:bodyPr/>
          <a:lstStyle/>
          <a:p>
            <a:pPr marL="0" indent="0">
              <a:buNone/>
            </a:pPr>
            <a:r>
              <a:rPr lang="en-US" sz="1400" dirty="0"/>
              <a:t>Source: U.S. Census Bureau. 2018. American Community Survey, 2017. Five-Year Summary. Retrieved from </a:t>
            </a:r>
            <a:r>
              <a:rPr lang="en-US" sz="1400" dirty="0">
                <a:hlinkClick r:id="rId2"/>
              </a:rPr>
              <a:t>https://factfinder.census.gov/faces/tableservices/jsf/pages/productview</a:t>
            </a:r>
            <a:r>
              <a:rPr lang="en-US" sz="1400" dirty="0"/>
              <a:t> </a:t>
            </a:r>
            <a:r>
              <a:rPr lang="en-IN" sz="1400" dirty="0"/>
              <a:t>.</a:t>
            </a:r>
            <a:r>
              <a:rPr lang="en-IN" sz="1400" dirty="0" err="1"/>
              <a:t>xhtml?pid</a:t>
            </a:r>
            <a:r>
              <a:rPr lang="en-IN" sz="1400" dirty="0"/>
              <a:t>=ACS_17_5YR_DP03&amp;prodType=table</a:t>
            </a:r>
          </a:p>
        </p:txBody>
      </p:sp>
    </p:spTree>
    <p:extLst>
      <p:ext uri="{BB962C8B-B14F-4D97-AF65-F5344CB8AC3E}">
        <p14:creationId xmlns:p14="http://schemas.microsoft.com/office/powerpoint/2010/main" val="34691455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pPr eaLnBrk="0" hangingPunct="0">
              <a:defRPr/>
            </a:pPr>
            <a:r>
              <a:rPr lang="en-US" sz="2800" dirty="0"/>
              <a:t>Constructing Frequency Distributions for Interval-Ratio Level Variables: A Review </a:t>
            </a:r>
            <a:r>
              <a:rPr lang="en-US" altLang="en-US" sz="2800" dirty="0"/>
              <a:t>(1 of 2)</a:t>
            </a:r>
            <a:endParaRPr lang="en-US" sz="2800" dirty="0"/>
          </a:p>
        </p:txBody>
      </p:sp>
      <p:sp>
        <p:nvSpPr>
          <p:cNvPr id="9" name="Text Placeholder 2"/>
          <p:cNvSpPr>
            <a:spLocks noGrp="1"/>
          </p:cNvSpPr>
          <p:nvPr>
            <p:ph type="body" sz="quarter" idx="17"/>
          </p:nvPr>
        </p:nvSpPr>
        <p:spPr>
          <a:xfrm>
            <a:off x="743576" y="1563350"/>
            <a:ext cx="10711543" cy="457200"/>
          </a:xfrm>
          <a:solidFill>
            <a:schemeClr val="bg1"/>
          </a:solidFill>
        </p:spPr>
        <p:txBody>
          <a:bodyPr>
            <a:normAutofit/>
          </a:bodyPr>
          <a:lstStyle/>
          <a:p>
            <a:pPr marL="0" indent="0">
              <a:buNone/>
            </a:pPr>
            <a:r>
              <a:rPr lang="en-US" altLang="en-US" sz="2400" dirty="0"/>
              <a:t>The ages of 50 prisoners enrolled in a work-release program:</a:t>
            </a:r>
          </a:p>
        </p:txBody>
      </p:sp>
      <p:graphicFrame>
        <p:nvGraphicFramePr>
          <p:cNvPr id="4" name="Table Placeholder 3"/>
          <p:cNvGraphicFramePr>
            <a:graphicFrameLocks noGrp="1"/>
          </p:cNvGraphicFramePr>
          <p:nvPr>
            <p:ph type="tbl" sz="quarter" idx="10"/>
            <p:extLst>
              <p:ext uri="{D42A27DB-BD31-4B8C-83A1-F6EECF244321}">
                <p14:modId xmlns:p14="http://schemas.microsoft.com/office/powerpoint/2010/main" val="3329495022"/>
              </p:ext>
            </p:extLst>
          </p:nvPr>
        </p:nvGraphicFramePr>
        <p:xfrm>
          <a:off x="1745574" y="2127094"/>
          <a:ext cx="8128000" cy="3896309"/>
        </p:xfrm>
        <a:graphic>
          <a:graphicData uri="http://schemas.openxmlformats.org/drawingml/2006/table">
            <a:tbl>
              <a:tblPr firstRow="1" bandRow="1">
                <a:tableStyleId>{5C22544A-7EE6-4342-B048-85BDC9FD1C3A}</a:tableStyleId>
              </a:tblPr>
              <a:tblGrid>
                <a:gridCol w="1625600">
                  <a:extLst>
                    <a:ext uri="{9D8B030D-6E8A-4147-A177-3AD203B41FA5}">
                      <a16:colId xmlns:a16="http://schemas.microsoft.com/office/drawing/2014/main" val="3034949060"/>
                    </a:ext>
                  </a:extLst>
                </a:gridCol>
                <a:gridCol w="1625600">
                  <a:extLst>
                    <a:ext uri="{9D8B030D-6E8A-4147-A177-3AD203B41FA5}">
                      <a16:colId xmlns:a16="http://schemas.microsoft.com/office/drawing/2014/main" val="409990946"/>
                    </a:ext>
                  </a:extLst>
                </a:gridCol>
                <a:gridCol w="1625600">
                  <a:extLst>
                    <a:ext uri="{9D8B030D-6E8A-4147-A177-3AD203B41FA5}">
                      <a16:colId xmlns:a16="http://schemas.microsoft.com/office/drawing/2014/main" val="2597029790"/>
                    </a:ext>
                  </a:extLst>
                </a:gridCol>
                <a:gridCol w="1625600">
                  <a:extLst>
                    <a:ext uri="{9D8B030D-6E8A-4147-A177-3AD203B41FA5}">
                      <a16:colId xmlns:a16="http://schemas.microsoft.com/office/drawing/2014/main" val="3449884810"/>
                    </a:ext>
                  </a:extLst>
                </a:gridCol>
                <a:gridCol w="1625600">
                  <a:extLst>
                    <a:ext uri="{9D8B030D-6E8A-4147-A177-3AD203B41FA5}">
                      <a16:colId xmlns:a16="http://schemas.microsoft.com/office/drawing/2014/main" val="291998828"/>
                    </a:ext>
                  </a:extLst>
                </a:gridCol>
              </a:tblGrid>
              <a:tr h="349768">
                <a:tc>
                  <a:txBody>
                    <a:bodyPr/>
                    <a:lstStyle/>
                    <a:p>
                      <a:pPr algn="ctr"/>
                      <a:r>
                        <a:rPr lang="en-US" sz="1800" b="0" dirty="0">
                          <a:solidFill>
                            <a:srgbClr val="000000"/>
                          </a:solidFill>
                          <a:latin typeface="Arial" panose="020B0604020202020204" pitchFamily="34" charset="0"/>
                          <a:cs typeface="Arial" panose="020B0604020202020204" pitchFamily="34" charset="0"/>
                        </a:rPr>
                        <a:t>18</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b="0" dirty="0">
                          <a:solidFill>
                            <a:srgbClr val="000000"/>
                          </a:solidFill>
                          <a:latin typeface="Arial" panose="020B0604020202020204" pitchFamily="34" charset="0"/>
                          <a:cs typeface="Arial" panose="020B0604020202020204" pitchFamily="34" charset="0"/>
                        </a:rPr>
                        <a:t>60</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b="0" dirty="0">
                          <a:solidFill>
                            <a:srgbClr val="000000"/>
                          </a:solidFill>
                          <a:latin typeface="Arial" panose="020B0604020202020204" pitchFamily="34" charset="0"/>
                          <a:cs typeface="Arial" panose="020B0604020202020204" pitchFamily="34" charset="0"/>
                        </a:rPr>
                        <a:t>57</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b="0" dirty="0">
                          <a:solidFill>
                            <a:srgbClr val="000000"/>
                          </a:solidFill>
                          <a:latin typeface="Arial" panose="020B0604020202020204" pitchFamily="34" charset="0"/>
                          <a:cs typeface="Arial" panose="020B0604020202020204" pitchFamily="34" charset="0"/>
                        </a:rPr>
                        <a:t>27</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b="0" dirty="0">
                          <a:solidFill>
                            <a:srgbClr val="000000"/>
                          </a:solidFill>
                          <a:latin typeface="Arial" panose="020B0604020202020204" pitchFamily="34" charset="0"/>
                          <a:cs typeface="Arial" panose="020B0604020202020204" pitchFamily="34" charset="0"/>
                        </a:rPr>
                        <a:t>19</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4062295850"/>
                  </a:ext>
                </a:extLst>
              </a:tr>
              <a:tr h="349768">
                <a:tc>
                  <a:txBody>
                    <a:bodyPr/>
                    <a:lstStyle/>
                    <a:p>
                      <a:pPr algn="ctr"/>
                      <a:r>
                        <a:rPr lang="en-US" sz="1800" dirty="0">
                          <a:solidFill>
                            <a:srgbClr val="000000"/>
                          </a:solidFill>
                          <a:latin typeface="Arial" panose="020B0604020202020204" pitchFamily="34" charset="0"/>
                          <a:cs typeface="Arial" panose="020B0604020202020204" pitchFamily="34" charset="0"/>
                        </a:rPr>
                        <a:t>20</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dirty="0">
                          <a:solidFill>
                            <a:srgbClr val="000000"/>
                          </a:solidFill>
                          <a:latin typeface="Arial" panose="020B0604020202020204" pitchFamily="34" charset="0"/>
                          <a:cs typeface="Arial" panose="020B0604020202020204" pitchFamily="34" charset="0"/>
                        </a:rPr>
                        <a:t>32</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dirty="0">
                          <a:solidFill>
                            <a:srgbClr val="000000"/>
                          </a:solidFill>
                          <a:latin typeface="Arial" panose="020B0604020202020204" pitchFamily="34" charset="0"/>
                          <a:cs typeface="Arial" panose="020B0604020202020204" pitchFamily="34" charset="0"/>
                        </a:rPr>
                        <a:t>62</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dirty="0">
                          <a:solidFill>
                            <a:srgbClr val="000000"/>
                          </a:solidFill>
                          <a:latin typeface="Arial" panose="020B0604020202020204" pitchFamily="34" charset="0"/>
                          <a:cs typeface="Arial" panose="020B0604020202020204" pitchFamily="34" charset="0"/>
                        </a:rPr>
                        <a:t>26</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dirty="0">
                          <a:solidFill>
                            <a:srgbClr val="000000"/>
                          </a:solidFill>
                          <a:latin typeface="Arial" panose="020B0604020202020204" pitchFamily="34" charset="0"/>
                          <a:cs typeface="Arial" panose="020B0604020202020204" pitchFamily="34" charset="0"/>
                        </a:rPr>
                        <a:t>20</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1772643354"/>
                  </a:ext>
                </a:extLst>
              </a:tr>
              <a:tr h="34976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latin typeface="Arial" panose="020B0604020202020204" pitchFamily="34" charset="0"/>
                          <a:cs typeface="Arial" panose="020B0604020202020204" pitchFamily="34" charset="0"/>
                        </a:rPr>
                        <a:t>25</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u="none" dirty="0">
                          <a:solidFill>
                            <a:srgbClr val="000000"/>
                          </a:solidFill>
                          <a:latin typeface="Arial" panose="020B0604020202020204" pitchFamily="34" charset="0"/>
                          <a:cs typeface="Arial" panose="020B0604020202020204" pitchFamily="34" charset="0"/>
                        </a:rPr>
                        <a:t>35</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dirty="0">
                          <a:solidFill>
                            <a:srgbClr val="000000"/>
                          </a:solidFill>
                          <a:latin typeface="Arial" panose="020B0604020202020204" pitchFamily="34" charset="0"/>
                          <a:cs typeface="Arial" panose="020B0604020202020204" pitchFamily="34" charset="0"/>
                        </a:rPr>
                        <a:t>75</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dirty="0">
                          <a:solidFill>
                            <a:srgbClr val="000000"/>
                          </a:solidFill>
                          <a:latin typeface="Arial" panose="020B0604020202020204" pitchFamily="34" charset="0"/>
                          <a:cs typeface="Arial" panose="020B0604020202020204" pitchFamily="34" charset="0"/>
                        </a:rPr>
                        <a:t>25</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dirty="0">
                          <a:solidFill>
                            <a:srgbClr val="000000"/>
                          </a:solidFill>
                          <a:latin typeface="Arial" panose="020B0604020202020204" pitchFamily="34" charset="0"/>
                          <a:cs typeface="Arial" panose="020B0604020202020204" pitchFamily="34" charset="0"/>
                        </a:rPr>
                        <a:t>21</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3632827719"/>
                  </a:ext>
                </a:extLst>
              </a:tr>
              <a:tr h="349768">
                <a:tc>
                  <a:txBody>
                    <a:bodyPr/>
                    <a:lstStyle/>
                    <a:p>
                      <a:pPr algn="ctr"/>
                      <a:r>
                        <a:rPr lang="en-US" sz="1800" dirty="0">
                          <a:solidFill>
                            <a:srgbClr val="000000"/>
                          </a:solidFill>
                          <a:latin typeface="Arial" panose="020B0604020202020204" pitchFamily="34" charset="0"/>
                          <a:cs typeface="Arial" panose="020B0604020202020204" pitchFamily="34" charset="0"/>
                        </a:rPr>
                        <a:t>30</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u="none" dirty="0">
                          <a:solidFill>
                            <a:srgbClr val="000000"/>
                          </a:solidFill>
                          <a:latin typeface="Arial" panose="020B0604020202020204" pitchFamily="34" charset="0"/>
                          <a:cs typeface="Arial" panose="020B0604020202020204" pitchFamily="34" charset="0"/>
                        </a:rPr>
                        <a:t>45</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dirty="0">
                          <a:solidFill>
                            <a:srgbClr val="000000"/>
                          </a:solidFill>
                          <a:latin typeface="Arial" panose="020B0604020202020204" pitchFamily="34" charset="0"/>
                          <a:cs typeface="Arial" panose="020B0604020202020204" pitchFamily="34" charset="0"/>
                        </a:rPr>
                        <a:t>67</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dirty="0">
                          <a:solidFill>
                            <a:srgbClr val="000000"/>
                          </a:solidFill>
                          <a:latin typeface="Arial" panose="020B0604020202020204" pitchFamily="34" charset="0"/>
                          <a:cs typeface="Arial" panose="020B0604020202020204" pitchFamily="34" charset="0"/>
                        </a:rPr>
                        <a:t>41</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dirty="0">
                          <a:solidFill>
                            <a:srgbClr val="000000"/>
                          </a:solidFill>
                          <a:latin typeface="Arial" panose="020B0604020202020204" pitchFamily="34" charset="0"/>
                          <a:cs typeface="Arial" panose="020B0604020202020204" pitchFamily="34" charset="0"/>
                        </a:rPr>
                        <a:t>30</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158110528"/>
                  </a:ext>
                </a:extLst>
              </a:tr>
              <a:tr h="349768">
                <a:tc>
                  <a:txBody>
                    <a:bodyPr/>
                    <a:lstStyle/>
                    <a:p>
                      <a:pPr algn="ctr"/>
                      <a:r>
                        <a:rPr lang="en-US" sz="1800" dirty="0">
                          <a:solidFill>
                            <a:srgbClr val="000000"/>
                          </a:solidFill>
                          <a:latin typeface="Arial" panose="020B0604020202020204" pitchFamily="34" charset="0"/>
                          <a:cs typeface="Arial" panose="020B0604020202020204" pitchFamily="34" charset="0"/>
                        </a:rPr>
                        <a:t>37</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u="none" dirty="0">
                          <a:solidFill>
                            <a:srgbClr val="000000"/>
                          </a:solidFill>
                          <a:latin typeface="Arial" panose="020B0604020202020204" pitchFamily="34" charset="0"/>
                          <a:cs typeface="Arial" panose="020B0604020202020204" pitchFamily="34" charset="0"/>
                        </a:rPr>
                        <a:t>47</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dirty="0">
                          <a:solidFill>
                            <a:srgbClr val="000000"/>
                          </a:solidFill>
                          <a:latin typeface="Arial" panose="020B0604020202020204" pitchFamily="34" charset="0"/>
                          <a:cs typeface="Arial" panose="020B0604020202020204" pitchFamily="34" charset="0"/>
                        </a:rPr>
                        <a:t>65</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dirty="0">
                          <a:solidFill>
                            <a:srgbClr val="000000"/>
                          </a:solidFill>
                          <a:latin typeface="Arial" panose="020B0604020202020204" pitchFamily="34" charset="0"/>
                          <a:cs typeface="Arial" panose="020B0604020202020204" pitchFamily="34" charset="0"/>
                        </a:rPr>
                        <a:t>42</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dirty="0">
                          <a:solidFill>
                            <a:srgbClr val="000000"/>
                          </a:solidFill>
                          <a:latin typeface="Arial" panose="020B0604020202020204" pitchFamily="34" charset="0"/>
                          <a:cs typeface="Arial" panose="020B0604020202020204" pitchFamily="34" charset="0"/>
                        </a:rPr>
                        <a:t>25</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1019192102"/>
                  </a:ext>
                </a:extLst>
              </a:tr>
              <a:tr h="349768">
                <a:tc>
                  <a:txBody>
                    <a:bodyPr/>
                    <a:lstStyle/>
                    <a:p>
                      <a:pPr algn="ctr"/>
                      <a:r>
                        <a:rPr lang="en-US" sz="1800" dirty="0">
                          <a:solidFill>
                            <a:srgbClr val="000000"/>
                          </a:solidFill>
                          <a:latin typeface="Arial" panose="020B0604020202020204" pitchFamily="34" charset="0"/>
                          <a:cs typeface="Arial" panose="020B0604020202020204" pitchFamily="34" charset="0"/>
                        </a:rPr>
                        <a:t>18</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u="none" dirty="0">
                          <a:solidFill>
                            <a:srgbClr val="000000"/>
                          </a:solidFill>
                          <a:latin typeface="Arial" panose="020B0604020202020204" pitchFamily="34" charset="0"/>
                          <a:cs typeface="Arial" panose="020B0604020202020204" pitchFamily="34" charset="0"/>
                        </a:rPr>
                        <a:t>51</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dirty="0">
                          <a:solidFill>
                            <a:srgbClr val="000000"/>
                          </a:solidFill>
                          <a:latin typeface="Arial" panose="020B0604020202020204" pitchFamily="34" charset="0"/>
                          <a:cs typeface="Arial" panose="020B0604020202020204" pitchFamily="34" charset="0"/>
                        </a:rPr>
                        <a:t>22</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dirty="0">
                          <a:solidFill>
                            <a:srgbClr val="000000"/>
                          </a:solidFill>
                          <a:latin typeface="Arial" panose="020B0604020202020204" pitchFamily="34" charset="0"/>
                          <a:cs typeface="Arial" panose="020B0604020202020204" pitchFamily="34" charset="0"/>
                        </a:rPr>
                        <a:t>52</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dirty="0">
                          <a:solidFill>
                            <a:srgbClr val="000000"/>
                          </a:solidFill>
                          <a:latin typeface="Arial" panose="020B0604020202020204" pitchFamily="34" charset="0"/>
                          <a:cs typeface="Arial" panose="020B0604020202020204" pitchFamily="34" charset="0"/>
                        </a:rPr>
                        <a:t>30</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3273997183"/>
                  </a:ext>
                </a:extLst>
              </a:tr>
              <a:tr h="349768">
                <a:tc>
                  <a:txBody>
                    <a:bodyPr/>
                    <a:lstStyle/>
                    <a:p>
                      <a:pPr algn="ctr"/>
                      <a:r>
                        <a:rPr lang="en-US" sz="1800" dirty="0">
                          <a:solidFill>
                            <a:srgbClr val="000000"/>
                          </a:solidFill>
                          <a:latin typeface="Arial" panose="020B0604020202020204" pitchFamily="34" charset="0"/>
                          <a:cs typeface="Arial" panose="020B0604020202020204" pitchFamily="34" charset="0"/>
                        </a:rPr>
                        <a:t>22</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u="none" dirty="0">
                          <a:solidFill>
                            <a:srgbClr val="000000"/>
                          </a:solidFill>
                          <a:latin typeface="Arial" panose="020B0604020202020204" pitchFamily="34" charset="0"/>
                          <a:cs typeface="Arial" panose="020B0604020202020204" pitchFamily="34" charset="0"/>
                        </a:rPr>
                        <a:t>18</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dirty="0">
                          <a:solidFill>
                            <a:srgbClr val="000000"/>
                          </a:solidFill>
                          <a:latin typeface="Arial" panose="020B0604020202020204" pitchFamily="34" charset="0"/>
                          <a:cs typeface="Arial" panose="020B0604020202020204" pitchFamily="34" charset="0"/>
                        </a:rPr>
                        <a:t>27</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dirty="0">
                          <a:solidFill>
                            <a:srgbClr val="000000"/>
                          </a:solidFill>
                          <a:latin typeface="Arial" panose="020B0604020202020204" pitchFamily="34" charset="0"/>
                          <a:cs typeface="Arial" panose="020B0604020202020204" pitchFamily="34" charset="0"/>
                        </a:rPr>
                        <a:t>53</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dirty="0">
                          <a:solidFill>
                            <a:srgbClr val="000000"/>
                          </a:solidFill>
                          <a:latin typeface="Arial" panose="020B0604020202020204" pitchFamily="34" charset="0"/>
                          <a:cs typeface="Arial" panose="020B0604020202020204" pitchFamily="34" charset="0"/>
                        </a:rPr>
                        <a:t>38</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146569630"/>
                  </a:ext>
                </a:extLst>
              </a:tr>
              <a:tr h="425776">
                <a:tc>
                  <a:txBody>
                    <a:bodyPr/>
                    <a:lstStyle/>
                    <a:p>
                      <a:pPr algn="ctr"/>
                      <a:r>
                        <a:rPr lang="en-US" sz="1800" dirty="0">
                          <a:solidFill>
                            <a:srgbClr val="000000"/>
                          </a:solidFill>
                          <a:latin typeface="Arial" panose="020B0604020202020204" pitchFamily="34" charset="0"/>
                          <a:cs typeface="Arial" panose="020B0604020202020204" pitchFamily="34" charset="0"/>
                        </a:rPr>
                        <a:t>27</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u="none" dirty="0">
                          <a:solidFill>
                            <a:srgbClr val="000000"/>
                          </a:solidFill>
                          <a:latin typeface="Arial" panose="020B0604020202020204" pitchFamily="34" charset="0"/>
                          <a:cs typeface="Arial" panose="020B0604020202020204" pitchFamily="34" charset="0"/>
                        </a:rPr>
                        <a:t>23</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dirty="0">
                          <a:solidFill>
                            <a:srgbClr val="000000"/>
                          </a:solidFill>
                          <a:latin typeface="Arial" panose="020B0604020202020204" pitchFamily="34" charset="0"/>
                          <a:cs typeface="Arial" panose="020B0604020202020204" pitchFamily="34" charset="0"/>
                        </a:rPr>
                        <a:t>32</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dirty="0">
                          <a:solidFill>
                            <a:srgbClr val="000000"/>
                          </a:solidFill>
                          <a:latin typeface="Arial" panose="020B0604020202020204" pitchFamily="34" charset="0"/>
                          <a:cs typeface="Arial" panose="020B0604020202020204" pitchFamily="34" charset="0"/>
                        </a:rPr>
                        <a:t>35</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dirty="0">
                          <a:solidFill>
                            <a:srgbClr val="000000"/>
                          </a:solidFill>
                          <a:latin typeface="Arial" panose="020B0604020202020204" pitchFamily="34" charset="0"/>
                          <a:cs typeface="Arial" panose="020B0604020202020204" pitchFamily="34" charset="0"/>
                        </a:rPr>
                        <a:t>42</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402405404"/>
                  </a:ext>
                </a:extLst>
              </a:tr>
              <a:tr h="349768">
                <a:tc>
                  <a:txBody>
                    <a:bodyPr/>
                    <a:lstStyle/>
                    <a:p>
                      <a:pPr algn="ctr"/>
                      <a:r>
                        <a:rPr lang="en-US" sz="1800" dirty="0">
                          <a:solidFill>
                            <a:srgbClr val="000000"/>
                          </a:solidFill>
                          <a:latin typeface="Arial" panose="020B0604020202020204" pitchFamily="34" charset="0"/>
                          <a:cs typeface="Arial" panose="020B0604020202020204" pitchFamily="34" charset="0"/>
                        </a:rPr>
                        <a:t>32</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u="none" dirty="0">
                          <a:solidFill>
                            <a:srgbClr val="000000"/>
                          </a:solidFill>
                          <a:latin typeface="Arial" panose="020B0604020202020204" pitchFamily="34" charset="0"/>
                          <a:cs typeface="Arial" panose="020B0604020202020204" pitchFamily="34" charset="0"/>
                        </a:rPr>
                        <a:t>37</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dirty="0">
                          <a:solidFill>
                            <a:srgbClr val="000000"/>
                          </a:solidFill>
                          <a:latin typeface="Arial" panose="020B0604020202020204" pitchFamily="34" charset="0"/>
                          <a:cs typeface="Arial" panose="020B0604020202020204" pitchFamily="34" charset="0"/>
                        </a:rPr>
                        <a:t>32</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dirty="0">
                          <a:solidFill>
                            <a:srgbClr val="000000"/>
                          </a:solidFill>
                          <a:latin typeface="Arial" panose="020B0604020202020204" pitchFamily="34" charset="0"/>
                          <a:cs typeface="Arial" panose="020B0604020202020204" pitchFamily="34" charset="0"/>
                        </a:rPr>
                        <a:t>40</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dirty="0">
                          <a:solidFill>
                            <a:srgbClr val="000000"/>
                          </a:solidFill>
                          <a:latin typeface="Arial" panose="020B0604020202020204" pitchFamily="34" charset="0"/>
                          <a:cs typeface="Arial" panose="020B0604020202020204" pitchFamily="34" charset="0"/>
                        </a:rPr>
                        <a:t>45</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251680879"/>
                  </a:ext>
                </a:extLst>
              </a:tr>
              <a:tr h="544453">
                <a:tc>
                  <a:txBody>
                    <a:bodyPr/>
                    <a:lstStyle/>
                    <a:p>
                      <a:pPr algn="ctr"/>
                      <a:r>
                        <a:rPr lang="en-US" sz="1800" dirty="0">
                          <a:solidFill>
                            <a:srgbClr val="000000"/>
                          </a:solidFill>
                          <a:latin typeface="Arial" panose="020B0604020202020204" pitchFamily="34" charset="0"/>
                          <a:cs typeface="Arial" panose="020B0604020202020204" pitchFamily="34" charset="0"/>
                        </a:rPr>
                        <a:t>55</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u="none" dirty="0">
                          <a:solidFill>
                            <a:srgbClr val="000000"/>
                          </a:solidFill>
                          <a:latin typeface="Arial" panose="020B0604020202020204" pitchFamily="34" charset="0"/>
                          <a:cs typeface="Arial" panose="020B0604020202020204" pitchFamily="34" charset="0"/>
                        </a:rPr>
                        <a:t>42</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dirty="0">
                          <a:solidFill>
                            <a:srgbClr val="000000"/>
                          </a:solidFill>
                          <a:latin typeface="Arial" panose="020B0604020202020204" pitchFamily="34" charset="0"/>
                          <a:cs typeface="Arial" panose="020B0604020202020204" pitchFamily="34" charset="0"/>
                        </a:rPr>
                        <a:t>45</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dirty="0">
                          <a:solidFill>
                            <a:srgbClr val="000000"/>
                          </a:solidFill>
                          <a:latin typeface="Arial" panose="020B0604020202020204" pitchFamily="34" charset="0"/>
                          <a:cs typeface="Arial" panose="020B0604020202020204" pitchFamily="34" charset="0"/>
                        </a:rPr>
                        <a:t>50</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dirty="0">
                          <a:solidFill>
                            <a:srgbClr val="000000"/>
                          </a:solidFill>
                          <a:latin typeface="Arial" panose="020B0604020202020204" pitchFamily="34" charset="0"/>
                          <a:cs typeface="Arial" panose="020B0604020202020204" pitchFamily="34" charset="0"/>
                        </a:rPr>
                        <a:t>47</a:t>
                      </a:r>
                    </a:p>
                  </a:txBody>
                  <a:tcPr marL="77410" marR="7741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2047254819"/>
                  </a:ext>
                </a:extLst>
              </a:tr>
            </a:tbl>
          </a:graphicData>
        </a:graphic>
      </p:graphicFrame>
    </p:spTree>
    <p:extLst>
      <p:ext uri="{BB962C8B-B14F-4D97-AF65-F5344CB8AC3E}">
        <p14:creationId xmlns:p14="http://schemas.microsoft.com/office/powerpoint/2010/main" val="19312913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pPr eaLnBrk="0" hangingPunct="0">
              <a:defRPr/>
            </a:pPr>
            <a:r>
              <a:rPr lang="en-US" sz="2800" dirty="0"/>
              <a:t>Constructing Frequency Distributions for Interval-Ratio Level Variables: A Review </a:t>
            </a:r>
            <a:r>
              <a:rPr lang="en-US" altLang="en-US" sz="2800" dirty="0"/>
              <a:t>(2 of 2)</a:t>
            </a:r>
            <a:endParaRPr lang="en-US" sz="2800" dirty="0"/>
          </a:p>
        </p:txBody>
      </p:sp>
      <p:graphicFrame>
        <p:nvGraphicFramePr>
          <p:cNvPr id="4" name="Table 2"/>
          <p:cNvGraphicFramePr>
            <a:graphicFrameLocks noGrp="1"/>
          </p:cNvGraphicFramePr>
          <p:nvPr>
            <p:ph type="tbl" sz="quarter" idx="10"/>
            <p:extLst>
              <p:ext uri="{D42A27DB-BD31-4B8C-83A1-F6EECF244321}">
                <p14:modId xmlns:p14="http://schemas.microsoft.com/office/powerpoint/2010/main" val="1693720101"/>
              </p:ext>
            </p:extLst>
          </p:nvPr>
        </p:nvGraphicFramePr>
        <p:xfrm>
          <a:off x="1895475" y="1452536"/>
          <a:ext cx="8129793" cy="4632051"/>
        </p:xfrm>
        <a:graphic>
          <a:graphicData uri="http://schemas.openxmlformats.org/drawingml/2006/table">
            <a:tbl>
              <a:tblPr firstRow="1" bandRow="1">
                <a:tableStyleId>{5C22544A-7EE6-4342-B048-85BDC9FD1C3A}</a:tableStyleId>
              </a:tblPr>
              <a:tblGrid>
                <a:gridCol w="2709931">
                  <a:extLst>
                    <a:ext uri="{9D8B030D-6E8A-4147-A177-3AD203B41FA5}">
                      <a16:colId xmlns:a16="http://schemas.microsoft.com/office/drawing/2014/main" val="3034949060"/>
                    </a:ext>
                  </a:extLst>
                </a:gridCol>
                <a:gridCol w="2709931">
                  <a:extLst>
                    <a:ext uri="{9D8B030D-6E8A-4147-A177-3AD203B41FA5}">
                      <a16:colId xmlns:a16="http://schemas.microsoft.com/office/drawing/2014/main" val="409990946"/>
                    </a:ext>
                  </a:extLst>
                </a:gridCol>
                <a:gridCol w="2709931">
                  <a:extLst>
                    <a:ext uri="{9D8B030D-6E8A-4147-A177-3AD203B41FA5}">
                      <a16:colId xmlns:a16="http://schemas.microsoft.com/office/drawing/2014/main" val="2597029790"/>
                    </a:ext>
                  </a:extLst>
                </a:gridCol>
              </a:tblGrid>
              <a:tr h="359088">
                <a:tc>
                  <a:txBody>
                    <a:bodyPr/>
                    <a:lstStyle/>
                    <a:p>
                      <a:pPr algn="ctr"/>
                      <a:r>
                        <a:rPr lang="en-US" sz="1800" b="1" dirty="0">
                          <a:solidFill>
                            <a:srgbClr val="000000"/>
                          </a:solidFill>
                          <a:latin typeface="Arial" panose="020B0604020202020204" pitchFamily="34" charset="0"/>
                          <a:cs typeface="Arial" panose="020B0604020202020204" pitchFamily="34" charset="0"/>
                        </a:rPr>
                        <a:t>Ages</a:t>
                      </a:r>
                    </a:p>
                  </a:txBody>
                  <a:tcPr marL="129044" marR="12904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tc>
                  <a:txBody>
                    <a:bodyPr/>
                    <a:lstStyle/>
                    <a:p>
                      <a:pPr algn="ctr"/>
                      <a:r>
                        <a:rPr lang="en-US" sz="1800" b="1" dirty="0">
                          <a:solidFill>
                            <a:srgbClr val="000000"/>
                          </a:solidFill>
                          <a:latin typeface="Arial" panose="020B0604020202020204" pitchFamily="34" charset="0"/>
                          <a:cs typeface="Arial" panose="020B0604020202020204" pitchFamily="34" charset="0"/>
                        </a:rPr>
                        <a:t>Frequency</a:t>
                      </a:r>
                    </a:p>
                  </a:txBody>
                  <a:tcPr marL="129044" marR="12904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tc>
                  <a:txBody>
                    <a:bodyPr/>
                    <a:lstStyle/>
                    <a:p>
                      <a:pPr algn="ctr"/>
                      <a:r>
                        <a:rPr lang="en-US" sz="1800" b="1" dirty="0">
                          <a:solidFill>
                            <a:srgbClr val="000000"/>
                          </a:solidFill>
                          <a:latin typeface="Arial" panose="020B0604020202020204" pitchFamily="34" charset="0"/>
                          <a:cs typeface="Arial" panose="020B0604020202020204" pitchFamily="34" charset="0"/>
                        </a:rPr>
                        <a:t>Percentages</a:t>
                      </a:r>
                    </a:p>
                  </a:txBody>
                  <a:tcPr marL="129044" marR="12904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D6D1E3"/>
                    </a:solidFill>
                  </a:tcPr>
                </a:tc>
                <a:extLst>
                  <a:ext uri="{0D108BD9-81ED-4DB2-BD59-A6C34878D82A}">
                    <a16:rowId xmlns:a16="http://schemas.microsoft.com/office/drawing/2014/main" val="4062295850"/>
                  </a:ext>
                </a:extLst>
              </a:tr>
              <a:tr h="359088">
                <a:tc>
                  <a:txBody>
                    <a:bodyPr/>
                    <a:lstStyle/>
                    <a:p>
                      <a:pPr algn="ctr"/>
                      <a:r>
                        <a:rPr lang="en-US" sz="1800" dirty="0">
                          <a:solidFill>
                            <a:srgbClr val="000000"/>
                          </a:solidFill>
                          <a:latin typeface="Arial" panose="020B0604020202020204" pitchFamily="34" charset="0"/>
                          <a:cs typeface="Arial" panose="020B0604020202020204" pitchFamily="34" charset="0"/>
                        </a:rPr>
                        <a:t>18-23</a:t>
                      </a:r>
                    </a:p>
                  </a:txBody>
                  <a:tcPr marL="129044" marR="1290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dirty="0">
                          <a:solidFill>
                            <a:srgbClr val="000000"/>
                          </a:solidFill>
                          <a:latin typeface="Arial" panose="020B0604020202020204" pitchFamily="34" charset="0"/>
                          <a:cs typeface="Arial" panose="020B0604020202020204" pitchFamily="34" charset="0"/>
                        </a:rPr>
                        <a:t>     10</a:t>
                      </a:r>
                    </a:p>
                  </a:txBody>
                  <a:tcPr marL="129044" marR="1290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dirty="0">
                          <a:solidFill>
                            <a:srgbClr val="000000"/>
                          </a:solidFill>
                          <a:latin typeface="Arial" panose="020B0604020202020204" pitchFamily="34" charset="0"/>
                          <a:cs typeface="Arial" panose="020B0604020202020204" pitchFamily="34" charset="0"/>
                        </a:rPr>
                        <a:t>20 %</a:t>
                      </a:r>
                    </a:p>
                  </a:txBody>
                  <a:tcPr marL="129044" marR="1290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4A78"/>
                      </a:solid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1772643354"/>
                  </a:ext>
                </a:extLst>
              </a:tr>
              <a:tr h="35908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latin typeface="Arial" panose="020B0604020202020204" pitchFamily="34" charset="0"/>
                          <a:cs typeface="Arial" panose="020B0604020202020204" pitchFamily="34" charset="0"/>
                        </a:rPr>
                        <a:t>24-29</a:t>
                      </a:r>
                    </a:p>
                  </a:txBody>
                  <a:tcPr marL="129044" marR="1290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u="none" dirty="0">
                          <a:solidFill>
                            <a:srgbClr val="000000"/>
                          </a:solidFill>
                          <a:latin typeface="Arial" panose="020B0604020202020204" pitchFamily="34" charset="0"/>
                          <a:cs typeface="Arial" panose="020B0604020202020204" pitchFamily="34" charset="0"/>
                        </a:rPr>
                        <a:t>     7</a:t>
                      </a:r>
                    </a:p>
                  </a:txBody>
                  <a:tcPr marL="129044" marR="1290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dirty="0">
                          <a:solidFill>
                            <a:srgbClr val="000000"/>
                          </a:solidFill>
                          <a:latin typeface="Arial" panose="020B0604020202020204" pitchFamily="34" charset="0"/>
                          <a:cs typeface="Arial" panose="020B0604020202020204" pitchFamily="34" charset="0"/>
                        </a:rPr>
                        <a:t>14 %</a:t>
                      </a:r>
                    </a:p>
                  </a:txBody>
                  <a:tcPr marL="129044" marR="1290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3632827719"/>
                  </a:ext>
                </a:extLst>
              </a:tr>
              <a:tr h="359088">
                <a:tc>
                  <a:txBody>
                    <a:bodyPr/>
                    <a:lstStyle/>
                    <a:p>
                      <a:pPr algn="ctr"/>
                      <a:r>
                        <a:rPr lang="en-US" sz="1800" dirty="0">
                          <a:solidFill>
                            <a:srgbClr val="000000"/>
                          </a:solidFill>
                          <a:latin typeface="Arial" panose="020B0604020202020204" pitchFamily="34" charset="0"/>
                          <a:cs typeface="Arial" panose="020B0604020202020204" pitchFamily="34" charset="0"/>
                        </a:rPr>
                        <a:t>30-35</a:t>
                      </a:r>
                    </a:p>
                  </a:txBody>
                  <a:tcPr marL="129044" marR="1290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u="none" dirty="0">
                          <a:solidFill>
                            <a:srgbClr val="000000"/>
                          </a:solidFill>
                          <a:latin typeface="Arial" panose="020B0604020202020204" pitchFamily="34" charset="0"/>
                          <a:cs typeface="Arial" panose="020B0604020202020204" pitchFamily="34" charset="0"/>
                        </a:rPr>
                        <a:t>     9</a:t>
                      </a:r>
                    </a:p>
                  </a:txBody>
                  <a:tcPr marL="129044" marR="1290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dirty="0">
                          <a:solidFill>
                            <a:srgbClr val="000000"/>
                          </a:solidFill>
                          <a:latin typeface="Arial" panose="020B0604020202020204" pitchFamily="34" charset="0"/>
                          <a:cs typeface="Arial" panose="020B0604020202020204" pitchFamily="34" charset="0"/>
                        </a:rPr>
                        <a:t>18 %</a:t>
                      </a:r>
                    </a:p>
                  </a:txBody>
                  <a:tcPr marL="129044" marR="1290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158110528"/>
                  </a:ext>
                </a:extLst>
              </a:tr>
              <a:tr h="359088">
                <a:tc>
                  <a:txBody>
                    <a:bodyPr/>
                    <a:lstStyle/>
                    <a:p>
                      <a:pPr algn="ctr"/>
                      <a:r>
                        <a:rPr lang="en-US" sz="1800" dirty="0">
                          <a:solidFill>
                            <a:srgbClr val="000000"/>
                          </a:solidFill>
                          <a:latin typeface="Arial" panose="020B0604020202020204" pitchFamily="34" charset="0"/>
                          <a:cs typeface="Arial" panose="020B0604020202020204" pitchFamily="34" charset="0"/>
                        </a:rPr>
                        <a:t>36-41</a:t>
                      </a:r>
                    </a:p>
                  </a:txBody>
                  <a:tcPr marL="129044" marR="1290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u="none" dirty="0">
                          <a:solidFill>
                            <a:srgbClr val="000000"/>
                          </a:solidFill>
                          <a:latin typeface="Arial" panose="020B0604020202020204" pitchFamily="34" charset="0"/>
                          <a:cs typeface="Arial" panose="020B0604020202020204" pitchFamily="34" charset="0"/>
                        </a:rPr>
                        <a:t>    5</a:t>
                      </a:r>
                    </a:p>
                  </a:txBody>
                  <a:tcPr marL="129044" marR="1290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dirty="0">
                          <a:solidFill>
                            <a:srgbClr val="000000"/>
                          </a:solidFill>
                          <a:latin typeface="Arial" panose="020B0604020202020204" pitchFamily="34" charset="0"/>
                          <a:cs typeface="Arial" panose="020B0604020202020204" pitchFamily="34" charset="0"/>
                        </a:rPr>
                        <a:t>10 %</a:t>
                      </a:r>
                    </a:p>
                  </a:txBody>
                  <a:tcPr marL="129044" marR="1290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1019192102"/>
                  </a:ext>
                </a:extLst>
              </a:tr>
              <a:tr h="359088">
                <a:tc>
                  <a:txBody>
                    <a:bodyPr/>
                    <a:lstStyle/>
                    <a:p>
                      <a:pPr algn="ctr"/>
                      <a:r>
                        <a:rPr lang="en-US" sz="1800" dirty="0">
                          <a:solidFill>
                            <a:srgbClr val="000000"/>
                          </a:solidFill>
                          <a:latin typeface="Arial" panose="020B0604020202020204" pitchFamily="34" charset="0"/>
                          <a:cs typeface="Arial" panose="020B0604020202020204" pitchFamily="34" charset="0"/>
                        </a:rPr>
                        <a:t>42-47</a:t>
                      </a:r>
                    </a:p>
                  </a:txBody>
                  <a:tcPr marL="129044" marR="1290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u="none" dirty="0">
                          <a:solidFill>
                            <a:srgbClr val="000000"/>
                          </a:solidFill>
                          <a:latin typeface="Arial" panose="020B0604020202020204" pitchFamily="34" charset="0"/>
                          <a:cs typeface="Arial" panose="020B0604020202020204" pitchFamily="34" charset="0"/>
                        </a:rPr>
                        <a:t>    8</a:t>
                      </a:r>
                    </a:p>
                  </a:txBody>
                  <a:tcPr marL="129044" marR="1290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dirty="0">
                          <a:solidFill>
                            <a:srgbClr val="000000"/>
                          </a:solidFill>
                          <a:latin typeface="Arial" panose="020B0604020202020204" pitchFamily="34" charset="0"/>
                          <a:cs typeface="Arial" panose="020B0604020202020204" pitchFamily="34" charset="0"/>
                        </a:rPr>
                        <a:t>16 %</a:t>
                      </a:r>
                    </a:p>
                  </a:txBody>
                  <a:tcPr marL="129044" marR="1290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3273997183"/>
                  </a:ext>
                </a:extLst>
              </a:tr>
              <a:tr h="359088">
                <a:tc>
                  <a:txBody>
                    <a:bodyPr/>
                    <a:lstStyle/>
                    <a:p>
                      <a:pPr algn="ctr"/>
                      <a:r>
                        <a:rPr lang="en-US" sz="1800" dirty="0">
                          <a:solidFill>
                            <a:srgbClr val="000000"/>
                          </a:solidFill>
                          <a:latin typeface="Arial" panose="020B0604020202020204" pitchFamily="34" charset="0"/>
                          <a:cs typeface="Arial" panose="020B0604020202020204" pitchFamily="34" charset="0"/>
                        </a:rPr>
                        <a:t>48-53</a:t>
                      </a:r>
                    </a:p>
                  </a:txBody>
                  <a:tcPr marL="129044" marR="1290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u="none" dirty="0">
                          <a:solidFill>
                            <a:srgbClr val="000000"/>
                          </a:solidFill>
                          <a:latin typeface="Arial" panose="020B0604020202020204" pitchFamily="34" charset="0"/>
                          <a:cs typeface="Arial" panose="020B0604020202020204" pitchFamily="34" charset="0"/>
                        </a:rPr>
                        <a:t>    4</a:t>
                      </a:r>
                    </a:p>
                  </a:txBody>
                  <a:tcPr marL="129044" marR="1290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dirty="0">
                          <a:solidFill>
                            <a:srgbClr val="000000"/>
                          </a:solidFill>
                          <a:latin typeface="Arial" panose="020B0604020202020204" pitchFamily="34" charset="0"/>
                          <a:cs typeface="Arial" panose="020B0604020202020204" pitchFamily="34" charset="0"/>
                        </a:rPr>
                        <a:t>8 %</a:t>
                      </a:r>
                    </a:p>
                  </a:txBody>
                  <a:tcPr marL="129044" marR="1290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146569630"/>
                  </a:ext>
                </a:extLst>
              </a:tr>
              <a:tr h="359088">
                <a:tc>
                  <a:txBody>
                    <a:bodyPr/>
                    <a:lstStyle/>
                    <a:p>
                      <a:pPr algn="ctr"/>
                      <a:r>
                        <a:rPr lang="en-US" sz="1800" dirty="0">
                          <a:solidFill>
                            <a:srgbClr val="000000"/>
                          </a:solidFill>
                          <a:latin typeface="Arial" panose="020B0604020202020204" pitchFamily="34" charset="0"/>
                          <a:cs typeface="Arial" panose="020B0604020202020204" pitchFamily="34" charset="0"/>
                        </a:rPr>
                        <a:t>54-59</a:t>
                      </a:r>
                    </a:p>
                  </a:txBody>
                  <a:tcPr marL="129044" marR="1290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u="none" dirty="0">
                          <a:solidFill>
                            <a:srgbClr val="000000"/>
                          </a:solidFill>
                          <a:latin typeface="Arial" panose="020B0604020202020204" pitchFamily="34" charset="0"/>
                          <a:cs typeface="Arial" panose="020B0604020202020204" pitchFamily="34" charset="0"/>
                        </a:rPr>
                        <a:t>    2</a:t>
                      </a:r>
                    </a:p>
                  </a:txBody>
                  <a:tcPr marL="129044" marR="1290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dirty="0">
                          <a:solidFill>
                            <a:srgbClr val="000000"/>
                          </a:solidFill>
                          <a:latin typeface="Arial" panose="020B0604020202020204" pitchFamily="34" charset="0"/>
                          <a:cs typeface="Arial" panose="020B0604020202020204" pitchFamily="34" charset="0"/>
                        </a:rPr>
                        <a:t>4 %</a:t>
                      </a:r>
                    </a:p>
                  </a:txBody>
                  <a:tcPr marL="129044" marR="1290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402405404"/>
                  </a:ext>
                </a:extLst>
              </a:tr>
              <a:tr h="359088">
                <a:tc>
                  <a:txBody>
                    <a:bodyPr/>
                    <a:lstStyle/>
                    <a:p>
                      <a:pPr algn="ctr"/>
                      <a:r>
                        <a:rPr lang="en-US" sz="1800" dirty="0">
                          <a:solidFill>
                            <a:srgbClr val="000000"/>
                          </a:solidFill>
                          <a:latin typeface="Arial" panose="020B0604020202020204" pitchFamily="34" charset="0"/>
                          <a:cs typeface="Arial" panose="020B0604020202020204" pitchFamily="34" charset="0"/>
                        </a:rPr>
                        <a:t>60-65</a:t>
                      </a:r>
                    </a:p>
                  </a:txBody>
                  <a:tcPr marL="129044" marR="1290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u="none" dirty="0">
                          <a:solidFill>
                            <a:srgbClr val="000000"/>
                          </a:solidFill>
                          <a:latin typeface="Arial" panose="020B0604020202020204" pitchFamily="34" charset="0"/>
                          <a:cs typeface="Arial" panose="020B0604020202020204" pitchFamily="34" charset="0"/>
                        </a:rPr>
                        <a:t>    3</a:t>
                      </a:r>
                    </a:p>
                  </a:txBody>
                  <a:tcPr marL="129044" marR="1290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dirty="0">
                          <a:solidFill>
                            <a:srgbClr val="000000"/>
                          </a:solidFill>
                          <a:latin typeface="Arial" panose="020B0604020202020204" pitchFamily="34" charset="0"/>
                          <a:cs typeface="Arial" panose="020B0604020202020204" pitchFamily="34" charset="0"/>
                        </a:rPr>
                        <a:t>6 %</a:t>
                      </a:r>
                    </a:p>
                  </a:txBody>
                  <a:tcPr marL="129044" marR="1290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251680879"/>
                  </a:ext>
                </a:extLst>
              </a:tr>
              <a:tr h="446737">
                <a:tc>
                  <a:txBody>
                    <a:bodyPr/>
                    <a:lstStyle/>
                    <a:p>
                      <a:pPr algn="ctr"/>
                      <a:r>
                        <a:rPr lang="en-US" sz="1800" dirty="0">
                          <a:solidFill>
                            <a:srgbClr val="000000"/>
                          </a:solidFill>
                          <a:latin typeface="Arial" panose="020B0604020202020204" pitchFamily="34" charset="0"/>
                          <a:cs typeface="Arial" panose="020B0604020202020204" pitchFamily="34" charset="0"/>
                        </a:rPr>
                        <a:t>66-71</a:t>
                      </a:r>
                    </a:p>
                  </a:txBody>
                  <a:tcPr marL="129044" marR="1290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u="none" dirty="0">
                          <a:solidFill>
                            <a:srgbClr val="000000"/>
                          </a:solidFill>
                          <a:latin typeface="Arial" panose="020B0604020202020204" pitchFamily="34" charset="0"/>
                          <a:cs typeface="Arial" panose="020B0604020202020204" pitchFamily="34" charset="0"/>
                        </a:rPr>
                        <a:t>    1</a:t>
                      </a:r>
                    </a:p>
                  </a:txBody>
                  <a:tcPr marL="129044" marR="1290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dirty="0">
                          <a:solidFill>
                            <a:srgbClr val="000000"/>
                          </a:solidFill>
                          <a:latin typeface="Arial" panose="020B0604020202020204" pitchFamily="34" charset="0"/>
                          <a:cs typeface="Arial" panose="020B0604020202020204" pitchFamily="34" charset="0"/>
                        </a:rPr>
                        <a:t>2 %</a:t>
                      </a:r>
                    </a:p>
                  </a:txBody>
                  <a:tcPr marL="129044" marR="1290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2047254819"/>
                  </a:ext>
                </a:extLst>
              </a:tr>
              <a:tr h="446737">
                <a:tc>
                  <a:txBody>
                    <a:bodyPr/>
                    <a:lstStyle/>
                    <a:p>
                      <a:pPr algn="ctr"/>
                      <a:r>
                        <a:rPr lang="en-US" sz="1800" dirty="0">
                          <a:solidFill>
                            <a:srgbClr val="000000"/>
                          </a:solidFill>
                          <a:latin typeface="Arial" panose="020B0604020202020204" pitchFamily="34" charset="0"/>
                          <a:cs typeface="Arial" panose="020B0604020202020204" pitchFamily="34" charset="0"/>
                        </a:rPr>
                        <a:t>72-77</a:t>
                      </a:r>
                    </a:p>
                  </a:txBody>
                  <a:tcPr marL="129044" marR="1290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u="none" dirty="0">
                          <a:solidFill>
                            <a:srgbClr val="000000"/>
                          </a:solidFill>
                          <a:latin typeface="Arial" panose="020B0604020202020204" pitchFamily="34" charset="0"/>
                          <a:cs typeface="Arial" panose="020B0604020202020204" pitchFamily="34" charset="0"/>
                        </a:rPr>
                        <a:t>   </a:t>
                      </a:r>
                      <a:r>
                        <a:rPr lang="en-US" u="sng" dirty="0">
                          <a:solidFill>
                            <a:srgbClr val="000000"/>
                          </a:solidFill>
                          <a:latin typeface="Arial" panose="020B0604020202020204" pitchFamily="34" charset="0"/>
                          <a:cs typeface="Arial" panose="020B0604020202020204" pitchFamily="34" charset="0"/>
                        </a:rPr>
                        <a:t> 1</a:t>
                      </a:r>
                    </a:p>
                  </a:txBody>
                  <a:tcPr marL="129044" marR="1290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tc>
                  <a:txBody>
                    <a:bodyPr/>
                    <a:lstStyle/>
                    <a:p>
                      <a:pPr algn="ctr"/>
                      <a:r>
                        <a:rPr lang="en-US" sz="1800" u="sng" dirty="0">
                          <a:solidFill>
                            <a:srgbClr val="000000"/>
                          </a:solidFill>
                          <a:latin typeface="Arial" panose="020B0604020202020204" pitchFamily="34" charset="0"/>
                          <a:cs typeface="Arial" panose="020B0604020202020204" pitchFamily="34" charset="0"/>
                        </a:rPr>
                        <a:t>2 </a:t>
                      </a:r>
                      <a:r>
                        <a:rPr lang="en-US" sz="1800" dirty="0">
                          <a:solidFill>
                            <a:srgbClr val="000000"/>
                          </a:solidFill>
                          <a:latin typeface="Arial" panose="020B0604020202020204" pitchFamily="34" charset="0"/>
                          <a:cs typeface="Arial" panose="020B0604020202020204" pitchFamily="34" charset="0"/>
                        </a:rPr>
                        <a:t>%</a:t>
                      </a:r>
                      <a:endParaRPr lang="en-US" sz="1800" u="sng" dirty="0">
                        <a:solidFill>
                          <a:srgbClr val="000000"/>
                        </a:solidFill>
                        <a:latin typeface="Arial" panose="020B0604020202020204" pitchFamily="34" charset="0"/>
                        <a:cs typeface="Arial" panose="020B0604020202020204" pitchFamily="34" charset="0"/>
                      </a:endParaRPr>
                    </a:p>
                  </a:txBody>
                  <a:tcPr marL="129044" marR="1290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1E1E1"/>
                    </a:solidFill>
                  </a:tcPr>
                </a:tc>
                <a:extLst>
                  <a:ext uri="{0D108BD9-81ED-4DB2-BD59-A6C34878D82A}">
                    <a16:rowId xmlns:a16="http://schemas.microsoft.com/office/drawing/2014/main" val="691224361"/>
                  </a:ext>
                </a:extLst>
              </a:tr>
              <a:tr h="446737">
                <a:tc>
                  <a:txBody>
                    <a:bodyPr/>
                    <a:lstStyle/>
                    <a:p>
                      <a:pPr algn="ctr"/>
                      <a:endParaRPr lang="en-US" sz="1800" dirty="0">
                        <a:solidFill>
                          <a:srgbClr val="000000"/>
                        </a:solidFill>
                        <a:latin typeface="Arial" panose="020B0604020202020204" pitchFamily="34" charset="0"/>
                        <a:cs typeface="Arial" panose="020B0604020202020204" pitchFamily="34" charset="0"/>
                      </a:endParaRPr>
                    </a:p>
                  </a:txBody>
                  <a:tcPr marL="129044" marR="1290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i="1" u="none" dirty="0">
                          <a:solidFill>
                            <a:srgbClr val="000000"/>
                          </a:solidFill>
                          <a:latin typeface="Arial" panose="020B0604020202020204" pitchFamily="34" charset="0"/>
                          <a:cs typeface="Arial" panose="020B0604020202020204" pitchFamily="34" charset="0"/>
                        </a:rPr>
                        <a:t>N</a:t>
                      </a:r>
                      <a:r>
                        <a:rPr lang="en-US" u="none" dirty="0">
                          <a:solidFill>
                            <a:srgbClr val="000000"/>
                          </a:solidFill>
                          <a:latin typeface="Arial" panose="020B0604020202020204" pitchFamily="34" charset="0"/>
                          <a:cs typeface="Arial" panose="020B0604020202020204" pitchFamily="34" charset="0"/>
                        </a:rPr>
                        <a:t> = 50</a:t>
                      </a:r>
                      <a:endParaRPr lang="en-US" sz="1800" u="none" dirty="0">
                        <a:solidFill>
                          <a:srgbClr val="000000"/>
                        </a:solidFill>
                        <a:latin typeface="Arial" panose="020B0604020202020204" pitchFamily="34" charset="0"/>
                        <a:cs typeface="Arial" panose="020B0604020202020204" pitchFamily="34" charset="0"/>
                      </a:endParaRPr>
                    </a:p>
                  </a:txBody>
                  <a:tcPr marL="129044" marR="1290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u="none" dirty="0">
                          <a:solidFill>
                            <a:srgbClr val="000000"/>
                          </a:solidFill>
                          <a:latin typeface="Arial" panose="020B0604020202020204" pitchFamily="34" charset="0"/>
                          <a:cs typeface="Arial" panose="020B0604020202020204" pitchFamily="34" charset="0"/>
                        </a:rPr>
                        <a:t>100 %</a:t>
                      </a:r>
                    </a:p>
                  </a:txBody>
                  <a:tcPr marL="129044" marR="1290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4A78"/>
                      </a:solidFill>
                      <a:prstDash val="solid"/>
                      <a:round/>
                      <a:headEnd type="none" w="med" len="med"/>
                      <a:tailEnd type="none" w="med" len="med"/>
                    </a:lnB>
                    <a:solidFill>
                      <a:srgbClr val="E1E1E1"/>
                    </a:solidFill>
                  </a:tcPr>
                </a:tc>
                <a:extLst>
                  <a:ext uri="{0D108BD9-81ED-4DB2-BD59-A6C34878D82A}">
                    <a16:rowId xmlns:a16="http://schemas.microsoft.com/office/drawing/2014/main" val="119816648"/>
                  </a:ext>
                </a:extLst>
              </a:tr>
            </a:tbl>
          </a:graphicData>
        </a:graphic>
      </p:graphicFrame>
    </p:spTree>
    <p:extLst>
      <p:ext uri="{BB962C8B-B14F-4D97-AF65-F5344CB8AC3E}">
        <p14:creationId xmlns:p14="http://schemas.microsoft.com/office/powerpoint/2010/main" val="14375497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Using Graphs to Present Data</a:t>
            </a:r>
            <a:endParaRPr lang="en-US" dirty="0"/>
          </a:p>
        </p:txBody>
      </p:sp>
      <p:sp>
        <p:nvSpPr>
          <p:cNvPr id="3" name="Text Placeholder 2"/>
          <p:cNvSpPr>
            <a:spLocks noGrp="1"/>
          </p:cNvSpPr>
          <p:nvPr>
            <p:ph type="body" sz="quarter" idx="17"/>
          </p:nvPr>
        </p:nvSpPr>
        <p:spPr>
          <a:xfrm>
            <a:off x="743576" y="1638300"/>
            <a:ext cx="10711543" cy="4184276"/>
          </a:xfrm>
        </p:spPr>
        <p:txBody>
          <a:bodyPr>
            <a:normAutofit/>
          </a:bodyPr>
          <a:lstStyle/>
          <a:p>
            <a:pPr marL="365760" indent="-365760">
              <a:spcBef>
                <a:spcPts val="800"/>
              </a:spcBef>
              <a:spcAft>
                <a:spcPts val="800"/>
              </a:spcAft>
            </a:pPr>
            <a:r>
              <a:rPr lang="en-US" altLang="en-US" dirty="0"/>
              <a:t>Pie charts, bar graphs, histograms, and line charts present frequency distributions graphically</a:t>
            </a:r>
          </a:p>
          <a:p>
            <a:pPr marL="365760" indent="-365760">
              <a:spcBef>
                <a:spcPts val="800"/>
              </a:spcBef>
              <a:spcAft>
                <a:spcPts val="800"/>
              </a:spcAft>
            </a:pPr>
            <a:r>
              <a:rPr lang="en-US" altLang="en-US" dirty="0"/>
              <a:t>Graphs and charts are commonly used ways of presenting “pictures” of research results</a:t>
            </a:r>
          </a:p>
          <a:p>
            <a:pPr marL="365760" indent="-365760">
              <a:spcBef>
                <a:spcPts val="800"/>
              </a:spcBef>
              <a:spcAft>
                <a:spcPts val="800"/>
              </a:spcAft>
            </a:pPr>
            <a:r>
              <a:rPr lang="en-US" altLang="en-US" dirty="0"/>
              <a:t>Graphs and charts are very useful ways to display the overall shape of a distribution</a:t>
            </a:r>
          </a:p>
        </p:txBody>
      </p:sp>
    </p:spTree>
    <p:extLst>
      <p:ext uri="{BB962C8B-B14F-4D97-AF65-F5344CB8AC3E}">
        <p14:creationId xmlns:p14="http://schemas.microsoft.com/office/powerpoint/2010/main" val="13792524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en-US" dirty="0"/>
              <a:t>Sample Pie Chart: Religious Identifications, 2008</a:t>
            </a:r>
            <a:endParaRPr lang="en-US" dirty="0"/>
          </a:p>
        </p:txBody>
      </p:sp>
      <p:sp>
        <p:nvSpPr>
          <p:cNvPr id="3" name="Text Placeholder 2"/>
          <p:cNvSpPr>
            <a:spLocks noGrp="1"/>
          </p:cNvSpPr>
          <p:nvPr>
            <p:ph type="body" sz="quarter" idx="11"/>
          </p:nvPr>
        </p:nvSpPr>
        <p:spPr>
          <a:xfrm>
            <a:off x="1021080" y="1292409"/>
            <a:ext cx="9509760" cy="1097280"/>
          </a:xfrm>
        </p:spPr>
        <p:txBody>
          <a:bodyPr/>
          <a:lstStyle/>
          <a:p>
            <a:pPr marL="0" indent="0">
              <a:buNone/>
            </a:pPr>
            <a:r>
              <a:rPr lang="en-US" altLang="en-US" sz="2400" b="1" dirty="0">
                <a:solidFill>
                  <a:srgbClr val="000000"/>
                </a:solidFill>
              </a:rPr>
              <a:t>Pie charts </a:t>
            </a:r>
            <a:r>
              <a:rPr lang="en-US" altLang="en-US" sz="2400" dirty="0">
                <a:solidFill>
                  <a:srgbClr val="000000"/>
                </a:solidFill>
              </a:rPr>
              <a:t>are useful for discrete variables with only a few categories.  The pie is divided into segments which are proportional in size to the percentage of cases in each category.</a:t>
            </a:r>
          </a:p>
        </p:txBody>
      </p:sp>
      <p:pic>
        <p:nvPicPr>
          <p:cNvPr id="9" name="Picture 3" descr="A pie chart depicts the self-described religious identification of adult Americans, 2018. The chart infers the following data and the data are presented from lowest to highest: Jewish, 2 percent, other, 5 percent, Catholic, 21 percent, none, 23 percent, and Protestant, 49 percent. Each slice in the pie chart represents a religion and the size of the slices differs according to their percentages. The data in the pie chart represented in the form of slices does not follow any order. ">
            <a:extLst>
              <a:ext uri="{FF2B5EF4-FFF2-40B4-BE49-F238E27FC236}">
                <a16:creationId xmlns:a16="http://schemas.microsoft.com/office/drawing/2014/main" id="{92F81DAE-86CD-4F89-9B7D-C3222BA99643}"/>
              </a:ext>
            </a:extLst>
          </p:cNvPr>
          <p:cNvPicPr>
            <a:picLocks noGrp="1" noChangeAspect="1"/>
          </p:cNvPicPr>
          <p:nvPr>
            <p:ph type="pic" sz="quarter" idx="10"/>
          </p:nvPr>
        </p:nvPicPr>
        <p:blipFill>
          <a:blip r:embed="rId2"/>
          <a:stretch>
            <a:fillRect/>
          </a:stretch>
        </p:blipFill>
        <p:spPr>
          <a:xfrm>
            <a:off x="7283820" y="2434659"/>
            <a:ext cx="3781593" cy="3657600"/>
          </a:xfrm>
          <a:prstGeom prst="rect">
            <a:avLst/>
          </a:prstGeom>
        </p:spPr>
      </p:pic>
    </p:spTree>
    <p:extLst>
      <p:ext uri="{BB962C8B-B14F-4D97-AF65-F5344CB8AC3E}">
        <p14:creationId xmlns:p14="http://schemas.microsoft.com/office/powerpoint/2010/main" val="22459325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en-US" dirty="0"/>
              <a:t>Sample Bar Chart: Religious Identifications, 2008</a:t>
            </a:r>
            <a:endParaRPr lang="en-US" dirty="0"/>
          </a:p>
        </p:txBody>
      </p:sp>
      <p:sp>
        <p:nvSpPr>
          <p:cNvPr id="10" name="Text Placeholder 2"/>
          <p:cNvSpPr>
            <a:spLocks noGrp="1"/>
          </p:cNvSpPr>
          <p:nvPr>
            <p:ph type="body" sz="quarter" idx="17"/>
          </p:nvPr>
        </p:nvSpPr>
        <p:spPr>
          <a:xfrm>
            <a:off x="743576" y="1293529"/>
            <a:ext cx="10711543" cy="1097280"/>
          </a:xfrm>
        </p:spPr>
        <p:txBody>
          <a:bodyPr/>
          <a:lstStyle/>
          <a:p>
            <a:pPr marL="0" indent="0">
              <a:buNone/>
            </a:pPr>
            <a:r>
              <a:rPr lang="en-US" altLang="en-US" b="1" dirty="0"/>
              <a:t>Bar charts </a:t>
            </a:r>
            <a:r>
              <a:rPr lang="en-US" altLang="en-US" dirty="0"/>
              <a:t>are useful for discrete variables.  The categories are represented by bars.  The height of these bars corresponds to the number or percentage of cases in each category.</a:t>
            </a:r>
            <a:endParaRPr lang="en-US" altLang="en-US" b="1" dirty="0"/>
          </a:p>
        </p:txBody>
      </p:sp>
      <p:sp>
        <p:nvSpPr>
          <p:cNvPr id="5" name="Text Placeholder 3">
            <a:extLst>
              <a:ext uri="{FF2B5EF4-FFF2-40B4-BE49-F238E27FC236}">
                <a16:creationId xmlns:a16="http://schemas.microsoft.com/office/drawing/2014/main" id="{3F35D5D6-E430-470C-8433-A838F1C07363}"/>
              </a:ext>
            </a:extLst>
          </p:cNvPr>
          <p:cNvSpPr>
            <a:spLocks noGrp="1"/>
          </p:cNvSpPr>
          <p:nvPr>
            <p:ph type="body" sz="quarter" idx="18"/>
          </p:nvPr>
        </p:nvSpPr>
        <p:spPr>
          <a:xfrm>
            <a:off x="2438400" y="2559449"/>
            <a:ext cx="7315200" cy="274320"/>
          </a:xfrm>
        </p:spPr>
        <p:txBody>
          <a:bodyPr/>
          <a:lstStyle/>
          <a:p>
            <a:pPr marL="0" indent="0">
              <a:buNone/>
            </a:pPr>
            <a:r>
              <a:rPr lang="en-US" sz="1800" b="1" dirty="0"/>
              <a:t>Self-Described Religious Identifications of Adult Americans, 2018</a:t>
            </a:r>
            <a:endParaRPr lang="en-IN" sz="1800" dirty="0"/>
          </a:p>
        </p:txBody>
      </p:sp>
      <p:pic>
        <p:nvPicPr>
          <p:cNvPr id="11" name="Picture 4" descr="A bar graph depicts the self-described religious identification of adult Americans in 2018. The 5 religions are represented as 5 bars on the horizontal axis. The vertical axis represents percentage and ranges from 0 to 60, in increments of 10. The graph infers the following data: Protestant, 48.90 percent, Catholic, 21.20 percent, Jewish, 1.70 percent, None, 23.30 percent, and other, 4.90 percent. The height of the bars differs according to their percentages.">
            <a:extLst>
              <a:ext uri="{FF2B5EF4-FFF2-40B4-BE49-F238E27FC236}">
                <a16:creationId xmlns:a16="http://schemas.microsoft.com/office/drawing/2014/main" id="{50FFE55E-591C-4977-A7AB-07B133550027}"/>
              </a:ext>
            </a:extLst>
          </p:cNvPr>
          <p:cNvPicPr>
            <a:picLocks noGrp="1" noChangeAspect="1"/>
          </p:cNvPicPr>
          <p:nvPr>
            <p:ph type="pic" sz="quarter" idx="10"/>
          </p:nvPr>
        </p:nvPicPr>
        <p:blipFill>
          <a:blip r:embed="rId2"/>
          <a:stretch>
            <a:fillRect/>
          </a:stretch>
        </p:blipFill>
        <p:spPr>
          <a:xfrm>
            <a:off x="4236422" y="3086349"/>
            <a:ext cx="4145280" cy="3108960"/>
          </a:xfrm>
          <a:prstGeom prst="rect">
            <a:avLst/>
          </a:prstGeom>
        </p:spPr>
      </p:pic>
    </p:spTree>
    <p:extLst>
      <p:ext uri="{BB962C8B-B14F-4D97-AF65-F5344CB8AC3E}">
        <p14:creationId xmlns:p14="http://schemas.microsoft.com/office/powerpoint/2010/main" val="27031402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en-US" dirty="0"/>
              <a:t>Sample Bar Chart: Comparing Two Variables</a:t>
            </a:r>
            <a:endParaRPr lang="en-US" dirty="0"/>
          </a:p>
        </p:txBody>
      </p:sp>
      <p:sp>
        <p:nvSpPr>
          <p:cNvPr id="4" name="Text Placeholder 2">
            <a:extLst>
              <a:ext uri="{FF2B5EF4-FFF2-40B4-BE49-F238E27FC236}">
                <a16:creationId xmlns:a16="http://schemas.microsoft.com/office/drawing/2014/main" id="{D67DC721-C1EA-456C-B5F7-4D9A57DFA010}"/>
              </a:ext>
            </a:extLst>
          </p:cNvPr>
          <p:cNvSpPr>
            <a:spLocks noGrp="1"/>
          </p:cNvSpPr>
          <p:nvPr>
            <p:ph type="body" sz="quarter" idx="17"/>
          </p:nvPr>
        </p:nvSpPr>
        <p:spPr>
          <a:xfrm>
            <a:off x="743576" y="1353490"/>
            <a:ext cx="10711543" cy="457200"/>
          </a:xfrm>
        </p:spPr>
        <p:txBody>
          <a:bodyPr/>
          <a:lstStyle/>
          <a:p>
            <a:pPr marL="0" indent="0">
              <a:buNone/>
            </a:pPr>
            <a:r>
              <a:rPr lang="en-US" b="1" dirty="0"/>
              <a:t>Suicide Rates for Males and Females by Age Group, 2017</a:t>
            </a:r>
            <a:endParaRPr lang="en-IN" dirty="0"/>
          </a:p>
        </p:txBody>
      </p:sp>
      <p:pic>
        <p:nvPicPr>
          <p:cNvPr id="15" name="Picture 3" descr="A side-by-side bar graph represents suicide rates for males and females by age group in 2017. The horizontal axis represents age groups and for each age group there are two bars side-by-side, one for males, represented by dark blue and the other for females, represented by light blue. The vertical axis represents rates of suicide per 100,000 in each age group and ranges from 0 to 45, in increments of 5. The graph infers the data in the following format, age group: rates of suicide for males, rates of suicide for females. At an age range of 10 to 14: 3 were male and 2 were female; At an age range of 15 to 24: 23 were male and 6 were female; At an age range of 25 to 44: 27 were male and 7 were female; At an age range of 45 to 64: 30 were male and 10 were female; At an age range of 65 to 74: 26 were male and 6 were female; At an age range of 75 and older: 40 were male and 4 were female. All the values are approximated. ">
            <a:extLst>
              <a:ext uri="{FF2B5EF4-FFF2-40B4-BE49-F238E27FC236}">
                <a16:creationId xmlns:a16="http://schemas.microsoft.com/office/drawing/2014/main" id="{44FD91DB-330E-4B6E-B74B-B4DED8E438A7}"/>
              </a:ext>
            </a:extLst>
          </p:cNvPr>
          <p:cNvPicPr>
            <a:picLocks noGrp="1" noChangeAspect="1"/>
          </p:cNvPicPr>
          <p:nvPr>
            <p:ph type="pic" sz="quarter" idx="10"/>
          </p:nvPr>
        </p:nvPicPr>
        <p:blipFill>
          <a:blip r:embed="rId2"/>
          <a:stretch>
            <a:fillRect/>
          </a:stretch>
        </p:blipFill>
        <p:spPr>
          <a:xfrm>
            <a:off x="3576855" y="2050530"/>
            <a:ext cx="5158739" cy="4023360"/>
          </a:xfrm>
          <a:prstGeom prst="rect">
            <a:avLst/>
          </a:prstGeom>
        </p:spPr>
      </p:pic>
    </p:spTree>
    <p:extLst>
      <p:ext uri="{BB962C8B-B14F-4D97-AF65-F5344CB8AC3E}">
        <p14:creationId xmlns:p14="http://schemas.microsoft.com/office/powerpoint/2010/main" val="19479005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Histograms</a:t>
            </a:r>
            <a:endParaRPr lang="en-US" dirty="0"/>
          </a:p>
        </p:txBody>
      </p:sp>
      <p:sp>
        <p:nvSpPr>
          <p:cNvPr id="3" name="Text Placeholder 2"/>
          <p:cNvSpPr>
            <a:spLocks noGrp="1"/>
          </p:cNvSpPr>
          <p:nvPr>
            <p:ph type="body" sz="quarter" idx="17"/>
          </p:nvPr>
        </p:nvSpPr>
        <p:spPr/>
        <p:txBody>
          <a:bodyPr/>
          <a:lstStyle/>
          <a:p>
            <a:pPr marL="365760" indent="-365760" eaLnBrk="1" hangingPunct="1">
              <a:lnSpc>
                <a:spcPct val="100000"/>
              </a:lnSpc>
              <a:spcBef>
                <a:spcPts val="800"/>
              </a:spcBef>
              <a:spcAft>
                <a:spcPts val="800"/>
              </a:spcAft>
              <a:buFont typeface="Arial" panose="020B0604020202020204" pitchFamily="34" charset="0"/>
              <a:buChar char="•"/>
            </a:pPr>
            <a:r>
              <a:rPr lang="en-US" altLang="en-US" sz="2400" dirty="0"/>
              <a:t>Most appropriate for continuous interval-ratio level variables, but can be used for discrete interval-ratio level variables</a:t>
            </a:r>
          </a:p>
          <a:p>
            <a:pPr marL="365760" indent="-365760" eaLnBrk="1" hangingPunct="1">
              <a:lnSpc>
                <a:spcPct val="100000"/>
              </a:lnSpc>
              <a:spcBef>
                <a:spcPts val="800"/>
              </a:spcBef>
              <a:spcAft>
                <a:spcPts val="800"/>
              </a:spcAft>
              <a:buFont typeface="Arial" panose="020B0604020202020204" pitchFamily="34" charset="0"/>
              <a:buChar char="•"/>
            </a:pPr>
            <a:r>
              <a:rPr lang="en-US" altLang="en-US" sz="2400" dirty="0"/>
              <a:t>Look like bar charts</a:t>
            </a:r>
          </a:p>
          <a:p>
            <a:pPr marL="365760" indent="-365760" eaLnBrk="1" hangingPunct="1">
              <a:lnSpc>
                <a:spcPct val="100000"/>
              </a:lnSpc>
              <a:spcBef>
                <a:spcPts val="800"/>
              </a:spcBef>
              <a:spcAft>
                <a:spcPts val="800"/>
              </a:spcAft>
              <a:buFont typeface="Arial" panose="020B0604020202020204" pitchFamily="34" charset="0"/>
              <a:buChar char="•"/>
            </a:pPr>
            <a:r>
              <a:rPr lang="en-US" altLang="en-US" sz="2400" dirty="0"/>
              <a:t>Use real limits instead of stated limits</a:t>
            </a:r>
          </a:p>
          <a:p>
            <a:pPr marL="365760" indent="-365760" eaLnBrk="1" hangingPunct="1">
              <a:lnSpc>
                <a:spcPct val="100000"/>
              </a:lnSpc>
              <a:spcBef>
                <a:spcPts val="800"/>
              </a:spcBef>
              <a:spcAft>
                <a:spcPts val="800"/>
              </a:spcAft>
              <a:buFont typeface="Arial" panose="020B0604020202020204" pitchFamily="34" charset="0"/>
              <a:buChar char="•"/>
            </a:pPr>
            <a:r>
              <a:rPr lang="en-US" altLang="en-US" sz="2400" dirty="0"/>
              <a:t>Categories (or scores) of the variable border each other (the sides of the bars touch)</a:t>
            </a:r>
          </a:p>
        </p:txBody>
      </p:sp>
    </p:spTree>
    <p:extLst>
      <p:ext uri="{BB962C8B-B14F-4D97-AF65-F5344CB8AC3E}">
        <p14:creationId xmlns:p14="http://schemas.microsoft.com/office/powerpoint/2010/main" val="24055093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Constructing a Histogram from a Frequency Distribution</a:t>
            </a:r>
            <a:endParaRPr lang="en-US" dirty="0"/>
          </a:p>
        </p:txBody>
      </p:sp>
      <p:sp>
        <p:nvSpPr>
          <p:cNvPr id="3" name="Text Placeholder 2"/>
          <p:cNvSpPr>
            <a:spLocks noGrp="1"/>
          </p:cNvSpPr>
          <p:nvPr>
            <p:ph type="body" sz="quarter" idx="17"/>
          </p:nvPr>
        </p:nvSpPr>
        <p:spPr/>
        <p:txBody>
          <a:bodyPr>
            <a:normAutofit/>
          </a:bodyPr>
          <a:lstStyle/>
          <a:p>
            <a:pPr marL="457200" indent="-457200">
              <a:lnSpc>
                <a:spcPct val="100000"/>
              </a:lnSpc>
              <a:spcBef>
                <a:spcPts val="800"/>
              </a:spcBef>
              <a:spcAft>
                <a:spcPts val="800"/>
              </a:spcAft>
              <a:buFont typeface="Verdana" panose="020B0604030504040204" pitchFamily="34" charset="0"/>
              <a:buAutoNum type="arabicPeriod"/>
            </a:pPr>
            <a:r>
              <a:rPr lang="en-US" altLang="en-US" sz="2400" dirty="0"/>
              <a:t>Array the real limits of the class intervals or scores along the horizontal axis (abscissa)</a:t>
            </a:r>
          </a:p>
          <a:p>
            <a:pPr marL="457200" indent="-457200">
              <a:lnSpc>
                <a:spcPct val="100000"/>
              </a:lnSpc>
              <a:spcBef>
                <a:spcPts val="800"/>
              </a:spcBef>
              <a:spcAft>
                <a:spcPts val="800"/>
              </a:spcAft>
              <a:buFont typeface="Verdana" panose="020B0604030504040204" pitchFamily="34" charset="0"/>
              <a:buAutoNum type="arabicPeriod"/>
            </a:pPr>
            <a:r>
              <a:rPr lang="en-US" altLang="en-US" sz="2400" dirty="0"/>
              <a:t>Array frequencies along the vertical axis (ordinate)</a:t>
            </a:r>
          </a:p>
          <a:p>
            <a:pPr marL="457200" indent="-457200">
              <a:lnSpc>
                <a:spcPct val="100000"/>
              </a:lnSpc>
              <a:spcBef>
                <a:spcPts val="800"/>
              </a:spcBef>
              <a:spcAft>
                <a:spcPts val="800"/>
              </a:spcAft>
              <a:buFont typeface="Verdana" panose="020B0604030504040204" pitchFamily="34" charset="0"/>
              <a:buAutoNum type="arabicPeriod"/>
            </a:pPr>
            <a:r>
              <a:rPr lang="en-US" altLang="en-US" sz="2400" dirty="0"/>
              <a:t>For each category, construct a bar with height corresponding to number of cases and width corresponding to real limits of class intervals</a:t>
            </a:r>
          </a:p>
          <a:p>
            <a:pPr marL="457200" indent="-457200">
              <a:lnSpc>
                <a:spcPct val="100000"/>
              </a:lnSpc>
              <a:spcBef>
                <a:spcPts val="800"/>
              </a:spcBef>
              <a:spcAft>
                <a:spcPts val="800"/>
              </a:spcAft>
              <a:buFont typeface="Verdana" panose="020B0604030504040204" pitchFamily="34" charset="0"/>
              <a:buAutoNum type="arabicPeriod"/>
            </a:pPr>
            <a:r>
              <a:rPr lang="en-US" altLang="en-US" sz="2400" dirty="0"/>
              <a:t>Label each axis of graph</a:t>
            </a:r>
          </a:p>
          <a:p>
            <a:pPr marL="457200" indent="-457200">
              <a:lnSpc>
                <a:spcPct val="100000"/>
              </a:lnSpc>
              <a:spcBef>
                <a:spcPts val="800"/>
              </a:spcBef>
              <a:spcAft>
                <a:spcPts val="800"/>
              </a:spcAft>
              <a:buFont typeface="Verdana" panose="020B0604030504040204" pitchFamily="34" charset="0"/>
              <a:buAutoNum type="arabicPeriod"/>
            </a:pPr>
            <a:r>
              <a:rPr lang="en-US" altLang="en-US" sz="2400" dirty="0"/>
              <a:t>Title the graph</a:t>
            </a:r>
          </a:p>
        </p:txBody>
      </p:sp>
    </p:spTree>
    <p:extLst>
      <p:ext uri="{BB962C8B-B14F-4D97-AF65-F5344CB8AC3E}">
        <p14:creationId xmlns:p14="http://schemas.microsoft.com/office/powerpoint/2010/main" val="36529946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en-US" dirty="0"/>
              <a:t>Sample Histogram: Age, 2010</a:t>
            </a:r>
            <a:endParaRPr lang="en-US" b="0" dirty="0"/>
          </a:p>
        </p:txBody>
      </p:sp>
      <p:sp>
        <p:nvSpPr>
          <p:cNvPr id="4" name="Text Placeholder 2">
            <a:extLst>
              <a:ext uri="{FF2B5EF4-FFF2-40B4-BE49-F238E27FC236}">
                <a16:creationId xmlns:a16="http://schemas.microsoft.com/office/drawing/2014/main" id="{2A5B25B5-608E-4843-924A-57808675F417}"/>
              </a:ext>
            </a:extLst>
          </p:cNvPr>
          <p:cNvSpPr>
            <a:spLocks noGrp="1"/>
          </p:cNvSpPr>
          <p:nvPr>
            <p:ph type="body" sz="quarter" idx="17"/>
          </p:nvPr>
        </p:nvSpPr>
        <p:spPr>
          <a:xfrm>
            <a:off x="743576" y="1158616"/>
            <a:ext cx="10711543" cy="457200"/>
          </a:xfrm>
        </p:spPr>
        <p:txBody>
          <a:bodyPr/>
          <a:lstStyle/>
          <a:p>
            <a:pPr marL="0" indent="0">
              <a:buNone/>
            </a:pPr>
            <a:r>
              <a:rPr lang="en-US" b="1" dirty="0"/>
              <a:t>Age Distribution of the United States, 2017</a:t>
            </a:r>
            <a:endParaRPr lang="en-IN" dirty="0"/>
          </a:p>
        </p:txBody>
      </p:sp>
      <p:pic>
        <p:nvPicPr>
          <p:cNvPr id="12" name="Picture 3" descr="A histogram depicts the age distribution of the United States in 2017. The horizontal axis represents age groups and the vertical axis represents percentage of total population and ranges from 0.00 to 8.00, in increments of 1.00. There are 18 different age groups and the percentage of total population is represented using vertical bars for each age group. There are no gaps between the bars. The graph infers the data in the following format, age group and percentage of total population. The age group of 0 to 5 is 6.1 percent of the population, The age group of 5 to 9 is 6.3 percent of the total population, the age group of 10 to 14 is 6.4 percent of the total population, The age group of 15 to 19 is 6.5 percent of the total population, The age group of 20 to 24 is 6.9 percent of the total population, The age group of 25 to 29 is 6.8 of the total population, The age group of 30 to 34 is 6.7 of the total population, The age group of 35 to 39 is 6.3 of the total population, The age group of 40 to 44 is 6.3 percent of the total population, The age group of 45 to 49 is 6.5 percent of the total population, The age group of 50 to 54 is 6.7 percent of the total population, The age group of 55 to 59 is 6.5 percent of the total population, The age group of 60 to 64 is 6.0 percent of the total population, The age group of 65 to 69 is 4.9 percent of the total population, The age group of 70 to 74 is 3.5 percent of the total population, The age group of 75 to 79 is 2.5 percent of the total population, The age group of 80 to 84 is 1.8 percent of the total population, The age group of 85 and older is 1.9 percent of the total population. All the values are approximated.">
            <a:extLst>
              <a:ext uri="{FF2B5EF4-FFF2-40B4-BE49-F238E27FC236}">
                <a16:creationId xmlns:a16="http://schemas.microsoft.com/office/drawing/2014/main" id="{D25B6698-27DE-472C-8C34-E33B4FCDB5D9}"/>
              </a:ext>
            </a:extLst>
          </p:cNvPr>
          <p:cNvPicPr>
            <a:picLocks noGrp="1" noChangeAspect="1"/>
          </p:cNvPicPr>
          <p:nvPr>
            <p:ph type="pic" sz="quarter" idx="10"/>
          </p:nvPr>
        </p:nvPicPr>
        <p:blipFill>
          <a:blip r:embed="rId2"/>
          <a:stretch>
            <a:fillRect/>
          </a:stretch>
        </p:blipFill>
        <p:spPr>
          <a:xfrm>
            <a:off x="3247067" y="1767587"/>
            <a:ext cx="5194102" cy="3383280"/>
          </a:xfrm>
          <a:prstGeom prst="rect">
            <a:avLst/>
          </a:prstGeom>
        </p:spPr>
      </p:pic>
      <p:sp>
        <p:nvSpPr>
          <p:cNvPr id="5" name="Text Placeholder 4">
            <a:extLst>
              <a:ext uri="{FF2B5EF4-FFF2-40B4-BE49-F238E27FC236}">
                <a16:creationId xmlns:a16="http://schemas.microsoft.com/office/drawing/2014/main" id="{BF846193-5C3E-4E20-8E7A-791801EF1EF5}"/>
              </a:ext>
            </a:extLst>
          </p:cNvPr>
          <p:cNvSpPr>
            <a:spLocks noGrp="1"/>
          </p:cNvSpPr>
          <p:nvPr>
            <p:ph type="body" sz="quarter" idx="18"/>
          </p:nvPr>
        </p:nvSpPr>
        <p:spPr>
          <a:xfrm>
            <a:off x="742188" y="5302639"/>
            <a:ext cx="10707624" cy="822960"/>
          </a:xfrm>
        </p:spPr>
        <p:txBody>
          <a:bodyPr/>
          <a:lstStyle/>
          <a:p>
            <a:pPr marL="0" indent="0">
              <a:buNone/>
            </a:pPr>
            <a:r>
              <a:rPr lang="en-US" sz="1600" dirty="0"/>
              <a:t>Source: U.S. Bureau of the Census. 2018. American Community Survey. 2013–2017, Five Year Estimates.</a:t>
            </a:r>
          </a:p>
          <a:p>
            <a:pPr marL="0" indent="0">
              <a:buNone/>
            </a:pPr>
            <a:r>
              <a:rPr lang="en-IN" sz="1600" dirty="0">
                <a:hlinkClick r:id="rId3"/>
              </a:rPr>
              <a:t>https://factfinder.census.gov/faces/tableservices/jsf/pages/productview.xhtml?pid=ACS_17_5YR_S0101&amp;</a:t>
            </a:r>
            <a:r>
              <a:rPr lang="en-IN" sz="1600" dirty="0"/>
              <a:t> </a:t>
            </a:r>
            <a:r>
              <a:rPr lang="en-IN" sz="1600" dirty="0" err="1"/>
              <a:t>prodType</a:t>
            </a:r>
            <a:r>
              <a:rPr lang="en-IN" sz="1600" dirty="0"/>
              <a:t>=table</a:t>
            </a:r>
          </a:p>
        </p:txBody>
      </p:sp>
    </p:spTree>
    <p:extLst>
      <p:ext uri="{BB962C8B-B14F-4D97-AF65-F5344CB8AC3E}">
        <p14:creationId xmlns:p14="http://schemas.microsoft.com/office/powerpoint/2010/main" val="16146771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Line Charts</a:t>
            </a:r>
            <a:endParaRPr lang="en-US" dirty="0"/>
          </a:p>
        </p:txBody>
      </p:sp>
      <p:sp>
        <p:nvSpPr>
          <p:cNvPr id="3" name="Text Placeholder 2"/>
          <p:cNvSpPr>
            <a:spLocks noGrp="1"/>
          </p:cNvSpPr>
          <p:nvPr>
            <p:ph type="body" sz="quarter" idx="17"/>
          </p:nvPr>
        </p:nvSpPr>
        <p:spPr/>
        <p:txBody>
          <a:bodyPr>
            <a:normAutofit/>
          </a:bodyPr>
          <a:lstStyle/>
          <a:p>
            <a:pPr marL="365760" indent="-365760">
              <a:lnSpc>
                <a:spcPct val="100000"/>
              </a:lnSpc>
              <a:spcBef>
                <a:spcPts val="800"/>
              </a:spcBef>
              <a:spcAft>
                <a:spcPts val="800"/>
              </a:spcAft>
            </a:pPr>
            <a:r>
              <a:rPr lang="en-US" altLang="en-US" sz="2400" dirty="0"/>
              <a:t>Sometimes called </a:t>
            </a:r>
            <a:r>
              <a:rPr lang="en-US" altLang="en-US" sz="2400" b="1" dirty="0"/>
              <a:t>frequency polygons</a:t>
            </a:r>
            <a:endParaRPr lang="en-US" altLang="en-US" sz="2400" dirty="0"/>
          </a:p>
          <a:p>
            <a:pPr marL="365760" indent="-365760">
              <a:lnSpc>
                <a:spcPct val="100000"/>
              </a:lnSpc>
              <a:spcBef>
                <a:spcPts val="800"/>
              </a:spcBef>
              <a:spcAft>
                <a:spcPts val="800"/>
              </a:spcAft>
            </a:pPr>
            <a:r>
              <a:rPr lang="en-US" altLang="en-US" sz="2400" dirty="0"/>
              <a:t>Constructed similarly to a histogram, except graph a dot at each category’s midpoint and then connect the dots</a:t>
            </a:r>
          </a:p>
          <a:p>
            <a:pPr marL="365760" indent="-365760">
              <a:lnSpc>
                <a:spcPct val="100000"/>
              </a:lnSpc>
              <a:spcBef>
                <a:spcPts val="800"/>
              </a:spcBef>
              <a:spcAft>
                <a:spcPts val="800"/>
              </a:spcAft>
            </a:pPr>
            <a:r>
              <a:rPr lang="en-US" altLang="en-US" sz="2400" dirty="0"/>
              <a:t>Especially appropriate for continuous interval-ratio level variables, but can be used for discrete interval-ratio level variables</a:t>
            </a:r>
          </a:p>
        </p:txBody>
      </p:sp>
    </p:spTree>
    <p:extLst>
      <p:ext uri="{BB962C8B-B14F-4D97-AF65-F5344CB8AC3E}">
        <p14:creationId xmlns:p14="http://schemas.microsoft.com/office/powerpoint/2010/main" val="27201043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en-US" dirty="0"/>
              <a:t>Sample Line Chart: Age, 2010</a:t>
            </a:r>
            <a:endParaRPr lang="en-US" b="0" dirty="0"/>
          </a:p>
        </p:txBody>
      </p:sp>
      <p:sp>
        <p:nvSpPr>
          <p:cNvPr id="3" name="Text Placeholder 2">
            <a:extLst>
              <a:ext uri="{FF2B5EF4-FFF2-40B4-BE49-F238E27FC236}">
                <a16:creationId xmlns:a16="http://schemas.microsoft.com/office/drawing/2014/main" id="{8EDC8697-ABEC-457A-A64B-3EE657968B84}"/>
              </a:ext>
            </a:extLst>
          </p:cNvPr>
          <p:cNvSpPr>
            <a:spLocks noGrp="1"/>
          </p:cNvSpPr>
          <p:nvPr>
            <p:ph type="body" sz="quarter" idx="17"/>
          </p:nvPr>
        </p:nvSpPr>
        <p:spPr>
          <a:xfrm>
            <a:off x="743576" y="1308520"/>
            <a:ext cx="10711543" cy="365760"/>
          </a:xfrm>
        </p:spPr>
        <p:txBody>
          <a:bodyPr/>
          <a:lstStyle/>
          <a:p>
            <a:pPr marL="0" indent="0">
              <a:buNone/>
            </a:pPr>
            <a:r>
              <a:rPr lang="en-US" b="1" dirty="0"/>
              <a:t>Age Distribution of the Population of the United States by Gender, 2017</a:t>
            </a:r>
            <a:endParaRPr lang="en-IN" dirty="0"/>
          </a:p>
        </p:txBody>
      </p:sp>
      <p:pic>
        <p:nvPicPr>
          <p:cNvPr id="10" name="Picture 3" descr="A line graph illustrates age distribution of the population of the United States by gender in 2017. The horizontal axis represents age groups and the vertical axis ranges from 0.00 to 8.00, in increments of 1.00. Two lines, one for male, represented by light blue and the other for female represented by dark blue, illustrate the population distribution. The male population at about 1 year is 6.4 percent, rises to 7.3 percent at about 22, falls to 6.4 percent at about 39, rises again to 6.8 percent at about 52, and falls steeply to 1.5 percent at about 88. The female population at about 1 year is 6.0 percent, rises to 6.8 percent at about 28, falls to 6.2 percent at about 39, rises again to 6.8 percent at about 52, and falls steeply to 2.1 percent at about 82. All the values are approximated. ">
            <a:extLst>
              <a:ext uri="{FF2B5EF4-FFF2-40B4-BE49-F238E27FC236}">
                <a16:creationId xmlns:a16="http://schemas.microsoft.com/office/drawing/2014/main" id="{1AB87DFA-AED4-456D-8006-E3EAB99D1995}"/>
              </a:ext>
            </a:extLst>
          </p:cNvPr>
          <p:cNvPicPr>
            <a:picLocks noGrp="1" noChangeAspect="1"/>
          </p:cNvPicPr>
          <p:nvPr>
            <p:ph type="pic" sz="quarter" idx="10"/>
          </p:nvPr>
        </p:nvPicPr>
        <p:blipFill>
          <a:blip r:embed="rId2"/>
          <a:stretch>
            <a:fillRect/>
          </a:stretch>
        </p:blipFill>
        <p:spPr>
          <a:xfrm>
            <a:off x="3576855" y="1941474"/>
            <a:ext cx="5379130" cy="3108960"/>
          </a:xfrm>
          <a:prstGeom prst="rect">
            <a:avLst/>
          </a:prstGeom>
        </p:spPr>
      </p:pic>
      <p:sp>
        <p:nvSpPr>
          <p:cNvPr id="4" name="Text Placeholder 4">
            <a:extLst>
              <a:ext uri="{FF2B5EF4-FFF2-40B4-BE49-F238E27FC236}">
                <a16:creationId xmlns:a16="http://schemas.microsoft.com/office/drawing/2014/main" id="{7967454C-04AF-4CA4-BFC9-0A9AD92EB993}"/>
              </a:ext>
            </a:extLst>
          </p:cNvPr>
          <p:cNvSpPr>
            <a:spLocks noGrp="1"/>
          </p:cNvSpPr>
          <p:nvPr>
            <p:ph type="body" sz="quarter" idx="18"/>
          </p:nvPr>
        </p:nvSpPr>
        <p:spPr>
          <a:xfrm>
            <a:off x="742188" y="5317628"/>
            <a:ext cx="10707624" cy="822960"/>
          </a:xfrm>
        </p:spPr>
        <p:txBody>
          <a:bodyPr/>
          <a:lstStyle/>
          <a:p>
            <a:pPr marL="0" indent="0">
              <a:buNone/>
            </a:pPr>
            <a:r>
              <a:rPr lang="en-US" sz="1600" dirty="0"/>
              <a:t>Source: U.S. Bureau of the Census. 2018. American Community Survey. 2013–2017, Five Year Estimates.</a:t>
            </a:r>
          </a:p>
          <a:p>
            <a:pPr marL="0" indent="0">
              <a:buNone/>
            </a:pPr>
            <a:r>
              <a:rPr lang="en-IN" sz="1600" dirty="0">
                <a:hlinkClick r:id="rId3"/>
              </a:rPr>
              <a:t>https://factfinder.census.gov/faces/tableservices/jsf/pages/productview.xhtml?pid=ACS_17_5YR_S0101&amp;</a:t>
            </a:r>
            <a:r>
              <a:rPr lang="en-IN" sz="1600" dirty="0"/>
              <a:t> </a:t>
            </a:r>
            <a:r>
              <a:rPr lang="en-IN" sz="1600" dirty="0" err="1"/>
              <a:t>prodType</a:t>
            </a:r>
            <a:r>
              <a:rPr lang="en-IN" sz="1600" dirty="0"/>
              <a:t>=table</a:t>
            </a:r>
          </a:p>
        </p:txBody>
      </p:sp>
    </p:spTree>
    <p:extLst>
      <p:ext uri="{BB962C8B-B14F-4D97-AF65-F5344CB8AC3E}">
        <p14:creationId xmlns:p14="http://schemas.microsoft.com/office/powerpoint/2010/main" val="35220080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en-US" dirty="0"/>
              <a:t>Line Charts: Marriage And Divorce Rates Over Time</a:t>
            </a:r>
            <a:endParaRPr lang="en-US" b="0" dirty="0"/>
          </a:p>
        </p:txBody>
      </p:sp>
      <p:sp>
        <p:nvSpPr>
          <p:cNvPr id="12" name="Text Placeholder 2">
            <a:extLst>
              <a:ext uri="{FF2B5EF4-FFF2-40B4-BE49-F238E27FC236}">
                <a16:creationId xmlns:a16="http://schemas.microsoft.com/office/drawing/2014/main" id="{B5432287-B3E2-4A0E-8E47-9F8CB185CB01}"/>
              </a:ext>
            </a:extLst>
          </p:cNvPr>
          <p:cNvSpPr>
            <a:spLocks noGrp="1"/>
          </p:cNvSpPr>
          <p:nvPr>
            <p:ph type="body" sz="quarter" idx="19"/>
          </p:nvPr>
        </p:nvSpPr>
        <p:spPr>
          <a:xfrm>
            <a:off x="895976" y="1505895"/>
            <a:ext cx="10711543" cy="457200"/>
          </a:xfrm>
        </p:spPr>
        <p:txBody>
          <a:bodyPr/>
          <a:lstStyle/>
          <a:p>
            <a:pPr>
              <a:buNone/>
            </a:pPr>
            <a:r>
              <a:rPr lang="en-US" altLang="en-US" dirty="0"/>
              <a:t>How would you describe the patterns?</a:t>
            </a:r>
          </a:p>
        </p:txBody>
      </p:sp>
      <p:sp>
        <p:nvSpPr>
          <p:cNvPr id="5" name="Text Placeholder 3">
            <a:extLst>
              <a:ext uri="{FF2B5EF4-FFF2-40B4-BE49-F238E27FC236}">
                <a16:creationId xmlns:a16="http://schemas.microsoft.com/office/drawing/2014/main" id="{E3427A4A-D6B0-47EC-9478-4F4068ADF70F}"/>
              </a:ext>
            </a:extLst>
          </p:cNvPr>
          <p:cNvSpPr>
            <a:spLocks noGrp="1"/>
          </p:cNvSpPr>
          <p:nvPr>
            <p:ph type="body" sz="quarter" idx="17"/>
          </p:nvPr>
        </p:nvSpPr>
        <p:spPr>
          <a:xfrm>
            <a:off x="2529840" y="1922498"/>
            <a:ext cx="7132320" cy="640080"/>
          </a:xfrm>
        </p:spPr>
        <p:txBody>
          <a:bodyPr>
            <a:normAutofit/>
          </a:bodyPr>
          <a:lstStyle/>
          <a:p>
            <a:pPr marL="0" indent="0">
              <a:buNone/>
            </a:pPr>
            <a:r>
              <a:rPr lang="en-US" sz="2000" b="1" dirty="0"/>
              <a:t>U.S. Rates of Marriage and Divorce, 1950–2017 (rates per 100,000 </a:t>
            </a:r>
            <a:r>
              <a:rPr lang="en-IN" sz="2000" b="1" dirty="0"/>
              <a:t>population)</a:t>
            </a:r>
            <a:endParaRPr lang="en-IN" sz="2000" dirty="0"/>
          </a:p>
        </p:txBody>
      </p:sp>
      <p:pic>
        <p:nvPicPr>
          <p:cNvPr id="18" name="Picture 4" descr="A line graph depicts the rates of marriage and divorce in United States from 1950 to 2015. The horizontal axis represents the years and ranges from 1950 to 2015, in increments of 5. The vertical axis represents rates per 100,000 population and ranges from 0 to 12, in increments of 2. There are 2 lines differentiated by color to represent the marriage (light blue) and divorce (dark blue) rates. The marriage rates fell from 11 percent in 1950 to 8.5 percent in 1960. It rose to 10.5 percent in 1970, fell to 10 percent in 1975, rose again to 10.5 percent in 1980 and gradually decreased to 6.5 percent in 2015. The divorce rates gradually increased from 2.5 percent in 1950 to 5 percent in 1980 and gradually decreased to 2.5 percent in 2015. ">
            <a:extLst>
              <a:ext uri="{FF2B5EF4-FFF2-40B4-BE49-F238E27FC236}">
                <a16:creationId xmlns:a16="http://schemas.microsoft.com/office/drawing/2014/main" id="{BA6B4E8E-F888-400C-BFB3-58921BB8D090}"/>
              </a:ext>
            </a:extLst>
          </p:cNvPr>
          <p:cNvPicPr>
            <a:picLocks noGrp="1" noChangeAspect="1"/>
          </p:cNvPicPr>
          <p:nvPr>
            <p:ph type="pic" sz="quarter" idx="10"/>
          </p:nvPr>
        </p:nvPicPr>
        <p:blipFill rotWithShape="1">
          <a:blip r:embed="rId2"/>
          <a:srcRect t="4025"/>
          <a:stretch/>
        </p:blipFill>
        <p:spPr>
          <a:xfrm>
            <a:off x="3280274" y="2641901"/>
            <a:ext cx="5631453" cy="3566160"/>
          </a:xfrm>
          <a:prstGeom prst="rect">
            <a:avLst/>
          </a:prstGeom>
        </p:spPr>
      </p:pic>
    </p:spTree>
    <p:extLst>
      <p:ext uri="{BB962C8B-B14F-4D97-AF65-F5344CB8AC3E}">
        <p14:creationId xmlns:p14="http://schemas.microsoft.com/office/powerpoint/2010/main" val="2246458796"/>
      </p:ext>
    </p:extLst>
  </p:cSld>
  <p:clrMapOvr>
    <a:masterClrMapping/>
  </p:clrMapOvr>
</p:sld>
</file>

<file path=ppt/theme/theme1.xml><?xml version="1.0" encoding="utf-8"?>
<a:theme xmlns:a="http://schemas.openxmlformats.org/drawingml/2006/main" name="Office Theme">
  <a:themeElements>
    <a:clrScheme name="Custom 1">
      <a:dk1>
        <a:srgbClr val="011892"/>
      </a:dk1>
      <a:lt1>
        <a:srgbClr val="FFFFFF"/>
      </a:lt1>
      <a:dk2>
        <a:srgbClr val="006198"/>
      </a:dk2>
      <a:lt2>
        <a:srgbClr val="E7E6E6"/>
      </a:lt2>
      <a:accent1>
        <a:srgbClr val="0098D4"/>
      </a:accent1>
      <a:accent2>
        <a:srgbClr val="00B7E6"/>
      </a:accent2>
      <a:accent3>
        <a:srgbClr val="81CFEC"/>
      </a:accent3>
      <a:accent4>
        <a:srgbClr val="E8255F"/>
      </a:accent4>
      <a:accent5>
        <a:srgbClr val="FF6300"/>
      </a:accent5>
      <a:accent6>
        <a:srgbClr val="F5B600"/>
      </a:accent6>
      <a:hlink>
        <a:srgbClr val="00B7E6"/>
      </a:hlink>
      <a:folHlink>
        <a:srgbClr val="0098D4"/>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effectLst/>
      </a:spPr>
      <a:bodyPr wrap="square" lIns="0" tIns="0" rIns="0" rtlCol="0" anchor="b">
        <a:spAutoFit/>
      </a:bodyPr>
      <a:lstStyle>
        <a:defPPr>
          <a:defRPr sz="2000" smtClean="0">
            <a:latin typeface="Open Sans" panose="020B0606030504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thm15="http://schemas.microsoft.com/office/thememl/2012/main" name="Accessible_PPT_Cengage.potx" id="{8657E95E-D601-4622-93AD-E122BF442589}" vid="{BBF71559-ED4F-42B5-98FD-480A317797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5A683995A7B1D46BAE4BA042997DC16" ma:contentTypeVersion="17" ma:contentTypeDescription="Create a new document." ma:contentTypeScope="" ma:versionID="1509112acb85345c498d35619a469977">
  <xsd:schema xmlns:xsd="http://www.w3.org/2001/XMLSchema" xmlns:xs="http://www.w3.org/2001/XMLSchema" xmlns:p="http://schemas.microsoft.com/office/2006/metadata/properties" xmlns:ns2="c8ecdccd-e3b0-4392-94c4-49d90f16d1d5" xmlns:ns3="cc1e726a-7c3b-4654-9122-87de3e28a51c" targetNamespace="http://schemas.microsoft.com/office/2006/metadata/properties" ma:root="true" ma:fieldsID="31d0bfd67836266bd688e01f3e4ede36" ns2:_="" ns3:_="">
    <xsd:import namespace="c8ecdccd-e3b0-4392-94c4-49d90f16d1d5"/>
    <xsd:import namespace="cc1e726a-7c3b-4654-9122-87de3e28a51c"/>
    <xsd:element name="properties">
      <xsd:complexType>
        <xsd:sequence>
          <xsd:element name="documentManagement">
            <xsd:complexType>
              <xsd:all>
                <xsd:element ref="ns2:MediaServiceMetadata" minOccurs="0"/>
                <xsd:element ref="ns2:MediaServiceFastMetadata" minOccurs="0"/>
                <xsd:element ref="ns2:MediaServiceAutoTags" minOccurs="0"/>
                <xsd:element ref="ns2:SP_x0020_Production" minOccurs="0"/>
                <xsd:element ref="ns2:SP_x0020_Content_x0020_Authoring_x002f_Dev" minOccurs="0"/>
                <xsd:element ref="ns2:SP_x0020_Reprints" minOccurs="0"/>
                <xsd:element ref="ns2:SP_x0020_E2E" minOccurs="0"/>
                <xsd:element ref="ns2:Topic" minOccurs="0"/>
                <xsd:element ref="ns3:SharedWithUsers" minOccurs="0"/>
                <xsd:element ref="ns3:SharedWithDetails" minOccurs="0"/>
                <xsd:element ref="ns2:MediaServiceAutoKeyPoints" minOccurs="0"/>
                <xsd:element ref="ns2:MediaServiceKeyPoints" minOccurs="0"/>
                <xsd:element ref="ns2:MediaServiceDateTaken" minOccurs="0"/>
                <xsd:element ref="ns2:Owner" minOccurs="0"/>
                <xsd:element ref="ns2:Copy" minOccurs="0"/>
                <xsd:element ref="ns2:MasterLocation_x0028_ifCopy_x003d_Yes_x0029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ecdccd-e3b0-4392-94c4-49d90f16d1d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SP_x0020_Production" ma:index="11" nillable="true" ma:displayName="SP Production" ma:default="0" ma:internalName="SP_x0020_Production">
      <xsd:simpleType>
        <xsd:restriction base="dms:Boolean"/>
      </xsd:simpleType>
    </xsd:element>
    <xsd:element name="SP_x0020_Content_x0020_Authoring_x002f_Dev" ma:index="12" nillable="true" ma:displayName="SP Content Authoring/Dev" ma:default="0" ma:internalName="SP_x0020_Content_x0020_Authoring_x002f_Dev">
      <xsd:simpleType>
        <xsd:restriction base="dms:Boolean"/>
      </xsd:simpleType>
    </xsd:element>
    <xsd:element name="SP_x0020_Reprints" ma:index="13" nillable="true" ma:displayName="SP Reprints" ma:default="0" ma:internalName="SP_x0020_Reprints">
      <xsd:simpleType>
        <xsd:restriction base="dms:Boolean"/>
      </xsd:simpleType>
    </xsd:element>
    <xsd:element name="SP_x0020_E2E" ma:index="14" nillable="true" ma:displayName="SP E2E" ma:default="0" ma:internalName="SP_x0020_E2E">
      <xsd:simpleType>
        <xsd:restriction base="dms:Boolean"/>
      </xsd:simpleType>
    </xsd:element>
    <xsd:element name="Topic" ma:index="15" nillable="true" ma:displayName="Topic" ma:format="Dropdown" ma:internalName="Topic">
      <xsd:simpleType>
        <xsd:restriction base="dms:Choice">
          <xsd:enumeration value="Accessibility"/>
          <xsd:enumeration value="Archiving"/>
          <xsd:enumeration value="CenDoc"/>
          <xsd:enumeration value="Files to Printer"/>
          <xsd:enumeration value="Invoicing"/>
          <xsd:enumeration value="Partner Programs"/>
          <xsd:enumeration value="Project Management"/>
          <xsd:enumeration value="Other"/>
          <xsd:enumeration value="Unassigned"/>
          <xsd:enumeration value="Source Document Only"/>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DateTaken" ma:index="20" nillable="true" ma:displayName="MediaServiceDateTaken" ma:hidden="true" ma:internalName="MediaServiceDateTaken" ma:readOnly="true">
      <xsd:simpleType>
        <xsd:restriction base="dms:Text"/>
      </xsd:simpleType>
    </xsd:element>
    <xsd:element name="Owner" ma:index="21" nillable="true" ma:displayName="Owner" ma:format="Dropdown" ma:internalName="Owner">
      <xsd:simpleType>
        <xsd:restriction base="dms:Choice">
          <xsd:enumeration value="Content Creation"/>
          <xsd:enumeration value="Creative Studio"/>
          <xsd:enumeration value="Digital Production"/>
          <xsd:enumeration value="Finance"/>
          <xsd:enumeration value="Strategic Sourcing"/>
        </xsd:restriction>
      </xsd:simpleType>
    </xsd:element>
    <xsd:element name="Copy" ma:index="22" nillable="true" ma:displayName="Copy " ma:default="0" ma:description="This is a VIP copy of a master document that is posted/available internally" ma:format="Dropdown" ma:internalName="Copy">
      <xsd:simpleType>
        <xsd:restriction base="dms:Boolean"/>
      </xsd:simpleType>
    </xsd:element>
    <xsd:element name="MasterLocation_x0028_ifCopy_x003d_Yes_x0029_" ma:index="23" nillable="true" ma:displayName="Master Location (if Copy = Yes)" ma:default="n/a" ma:description="Site/document library where master version is maintained" ma:format="Dropdown" ma:internalName="MasterLocation_x0028_ifCopy_x003d_Yes_x0029_">
      <xsd:simpleType>
        <xsd:restriction base="dms:Choice">
          <xsd:enumeration value="Catalyst / Finance"/>
          <xsd:enumeration value="Content Creation"/>
          <xsd:enumeration value="GPMOT"/>
          <xsd:enumeration value="Strategic Sourcing"/>
          <xsd:enumeration value="n/a"/>
        </xsd:restriction>
      </xsd:simpleType>
    </xsd:element>
  </xsd:schema>
  <xsd:schema xmlns:xsd="http://www.w3.org/2001/XMLSchema" xmlns:xs="http://www.w3.org/2001/XMLSchema" xmlns:dms="http://schemas.microsoft.com/office/2006/documentManagement/types" xmlns:pc="http://schemas.microsoft.com/office/infopath/2007/PartnerControls" targetNamespace="cc1e726a-7c3b-4654-9122-87de3e28a51c"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cc1e726a-7c3b-4654-9122-87de3e28a51c">
      <UserInfo>
        <DisplayName/>
        <AccountId xsi:nil="true"/>
        <AccountType/>
      </UserInfo>
    </SharedWithUsers>
    <SP_x0020_Production xmlns="c8ecdccd-e3b0-4392-94c4-49d90f16d1d5">false</SP_x0020_Production>
    <SP_x0020_Content_x0020_Authoring_x002f_Dev xmlns="c8ecdccd-e3b0-4392-94c4-49d90f16d1d5">false</SP_x0020_Content_x0020_Authoring_x002f_Dev>
    <Topic xmlns="c8ecdccd-e3b0-4392-94c4-49d90f16d1d5" xsi:nil="true"/>
    <Copy xmlns="c8ecdccd-e3b0-4392-94c4-49d90f16d1d5">false</Copy>
    <MasterLocation_x0028_ifCopy_x003d_Yes_x0029_ xmlns="c8ecdccd-e3b0-4392-94c4-49d90f16d1d5">n/a</MasterLocation_x0028_ifCopy_x003d_Yes_x0029_>
    <SP_x0020_E2E xmlns="c8ecdccd-e3b0-4392-94c4-49d90f16d1d5">false</SP_x0020_E2E>
    <SP_x0020_Reprints xmlns="c8ecdccd-e3b0-4392-94c4-49d90f16d1d5">false</SP_x0020_Reprints>
    <Owner xmlns="c8ecdccd-e3b0-4392-94c4-49d90f16d1d5" xsi:nil="true"/>
  </documentManagement>
</p:properties>
</file>

<file path=customXml/itemProps1.xml><?xml version="1.0" encoding="utf-8"?>
<ds:datastoreItem xmlns:ds="http://schemas.openxmlformats.org/officeDocument/2006/customXml" ds:itemID="{A3A390ED-B1FF-457F-A10E-E676158D20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ecdccd-e3b0-4392-94c4-49d90f16d1d5"/>
    <ds:schemaRef ds:uri="cc1e726a-7c3b-4654-9122-87de3e28a51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32CFAA7-E308-4DCB-89CD-C84C20E90241}">
  <ds:schemaRefs>
    <ds:schemaRef ds:uri="http://schemas.microsoft.com/sharepoint/v3/contenttype/forms"/>
  </ds:schemaRefs>
</ds:datastoreItem>
</file>

<file path=customXml/itemProps3.xml><?xml version="1.0" encoding="utf-8"?>
<ds:datastoreItem xmlns:ds="http://schemas.openxmlformats.org/officeDocument/2006/customXml" ds:itemID="{BA9BA192-EF86-48DF-982C-2C526A268392}">
  <ds:schemaRefs>
    <ds:schemaRef ds:uri="http://purl.org/dc/dcmitype/"/>
    <ds:schemaRef ds:uri="c8ecdccd-e3b0-4392-94c4-49d90f16d1d5"/>
    <ds:schemaRef ds:uri="http://schemas.microsoft.com/office/2006/documentManagement/types"/>
    <ds:schemaRef ds:uri="http://purl.org/dc/terms/"/>
    <ds:schemaRef ds:uri="http://purl.org/dc/elements/1.1/"/>
    <ds:schemaRef ds:uri="cc1e726a-7c3b-4654-9122-87de3e28a51c"/>
    <ds:schemaRef ds:uri="http://www.w3.org/XML/1998/namespace"/>
    <ds:schemaRef ds:uri="http://schemas.microsoft.com/office/infopath/2007/PartnerControl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Accessible_PPT_Template_Cengage</Template>
  <TotalTime>1775</TotalTime>
  <Words>2751</Words>
  <Application>Microsoft Office PowerPoint</Application>
  <PresentationFormat>Widescreen</PresentationFormat>
  <Paragraphs>627</Paragraphs>
  <Slides>45</Slides>
  <Notes>4</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45</vt:i4>
      </vt:variant>
    </vt:vector>
  </HeadingPairs>
  <TitlesOfParts>
    <vt:vector size="55" baseType="lpstr">
      <vt:lpstr>Arial</vt:lpstr>
      <vt:lpstr>Arial</vt:lpstr>
      <vt:lpstr>Calibri</vt:lpstr>
      <vt:lpstr>Helvetica</vt:lpstr>
      <vt:lpstr>Open Sans</vt:lpstr>
      <vt:lpstr>Summer Font</vt:lpstr>
      <vt:lpstr>Times New Roman</vt:lpstr>
      <vt:lpstr>Verdana</vt:lpstr>
      <vt:lpstr>Office Theme</vt:lpstr>
      <vt:lpstr>Equation</vt:lpstr>
      <vt:lpstr>Statistics: A Tool For Social Research</vt:lpstr>
      <vt:lpstr>Basic Descriptive Statistics: Tables, Percentages, Ratios and Rates, and Graphs</vt:lpstr>
      <vt:lpstr>Learning Objectives</vt:lpstr>
      <vt:lpstr>Chapter Outline</vt:lpstr>
      <vt:lpstr>Percentages and Proportions (1 of 2)</vt:lpstr>
      <vt:lpstr>Percentages and Proportions (2 of 2)</vt:lpstr>
      <vt:lpstr>Percentages and Proportions: Formula</vt:lpstr>
      <vt:lpstr>Percentages and Proportions: Three Examples (1 of 3)</vt:lpstr>
      <vt:lpstr>Percentages and Proportions: Three Examples (2 of 3)</vt:lpstr>
      <vt:lpstr>Percentages and Proportions: Three Examples (3 of 3)</vt:lpstr>
      <vt:lpstr>Percentages and Proportions: Calculation Examples</vt:lpstr>
      <vt:lpstr>Percentages &amp; Proportions: Guidelines</vt:lpstr>
      <vt:lpstr>Ratios</vt:lpstr>
      <vt:lpstr>Ratios: Calculation Steps</vt:lpstr>
      <vt:lpstr>Ratios: Calculation Examples</vt:lpstr>
      <vt:lpstr>Rates (1 of 2)</vt:lpstr>
      <vt:lpstr>Rates (2 of 2)</vt:lpstr>
      <vt:lpstr>Rates: Calculation Examples</vt:lpstr>
      <vt:lpstr>Percentage Change (1 of 2)</vt:lpstr>
      <vt:lpstr>Percentage Change (2 of 2)</vt:lpstr>
      <vt:lpstr>Percentage Change: Calculation Steps</vt:lpstr>
      <vt:lpstr>Percentage Change: Calculation Example</vt:lpstr>
      <vt:lpstr>Percentage Change: Example</vt:lpstr>
      <vt:lpstr>Frequency Distributions</vt:lpstr>
      <vt:lpstr>Frequency Distributions for Nominal Level Variables: Three Examples</vt:lpstr>
      <vt:lpstr>Frequency Distributions for Ordinal Level Variables: Two Examples</vt:lpstr>
      <vt:lpstr>Frequency Distributions for Interval-Ratio Level Variables</vt:lpstr>
      <vt:lpstr>Frequency Distributions for Interval-Ratio Level Variables: Grouped and Ungrouped</vt:lpstr>
      <vt:lpstr>Class Intervals: Midpoints</vt:lpstr>
      <vt:lpstr>Class Intervals:  Stated Limits and Real Limits</vt:lpstr>
      <vt:lpstr>Cumulative Frequency and Cumulative Percentage</vt:lpstr>
      <vt:lpstr>Unequal Class Intervals (1 of 2)</vt:lpstr>
      <vt:lpstr>Unequal Class Intervals (2 of 2)</vt:lpstr>
      <vt:lpstr>Constructing Frequency Distributions for Interval-Ratio Level Variables: A Review (1 of 2)</vt:lpstr>
      <vt:lpstr>Constructing Frequency Distributions for Interval-Ratio Level Variables: A Review (2 of 2)</vt:lpstr>
      <vt:lpstr>Using Graphs to Present Data</vt:lpstr>
      <vt:lpstr>Sample Pie Chart: Religious Identifications, 2008</vt:lpstr>
      <vt:lpstr>Sample Bar Chart: Religious Identifications, 2008</vt:lpstr>
      <vt:lpstr>Sample Bar Chart: Comparing Two Variables</vt:lpstr>
      <vt:lpstr>Histograms</vt:lpstr>
      <vt:lpstr>Constructing a Histogram from a Frequency Distribution</vt:lpstr>
      <vt:lpstr>Sample Histogram: Age, 2010</vt:lpstr>
      <vt:lpstr>Line Charts</vt:lpstr>
      <vt:lpstr>Sample Line Chart: Age, 2010</vt:lpstr>
      <vt:lpstr>Line Charts: Marriage And Divorce Rates Over Time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Kimberley Grove</dc:creator>
  <cp:lastModifiedBy>Pete, Elizabeth</cp:lastModifiedBy>
  <cp:revision>324</cp:revision>
  <cp:lastPrinted>2016-10-03T15:29:39Z</cp:lastPrinted>
  <dcterms:created xsi:type="dcterms:W3CDTF">2019-11-14T21:20:16Z</dcterms:created>
  <dcterms:modified xsi:type="dcterms:W3CDTF">2021-01-20T17:04:00Z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0x01010025A683995A7B1D46BAE4BA042997DC16</vt:lpwstr>
  </property>
  <property fmtid="{D5CDD505-2E9C-101B-9397-08002B2CF9AE}" pid="3" name="Order">
    <vt:r8>112600</vt:r8>
  </property>
  <property fmtid="{D5CDD505-2E9C-101B-9397-08002B2CF9AE}" pid="4" name="Category">
    <vt:lpwstr>Accessibility</vt:lpwstr>
  </property>
  <property fmtid="{D5CDD505-2E9C-101B-9397-08002B2CF9AE}" pid="5" name="xd_Signature">
    <vt:bool>false</vt:bool>
  </property>
  <property fmtid="{D5CDD505-2E9C-101B-9397-08002B2CF9AE}" pid="6" name="xd_ProgID">
    <vt:lpwstr/>
  </property>
  <property fmtid="{D5CDD505-2E9C-101B-9397-08002B2CF9AE}" pid="7" name="Document Type">
    <vt:lpwstr>Template</vt:lpwstr>
  </property>
  <property fmtid="{D5CDD505-2E9C-101B-9397-08002B2CF9AE}" pid="8" name="Audience">
    <vt:lpwstr>Content Developer</vt:lpwstr>
  </property>
  <property fmtid="{D5CDD505-2E9C-101B-9397-08002B2CF9AE}" pid="9" name="Department">
    <vt:lpwstr>GPM Training</vt:lpwstr>
  </property>
  <property fmtid="{D5CDD505-2E9C-101B-9397-08002B2CF9AE}" pid="10" name="ComplianceAssetId">
    <vt:lpwstr/>
  </property>
  <property fmtid="{D5CDD505-2E9C-101B-9397-08002B2CF9AE}" pid="11" name="TemplateUrl">
    <vt:lpwstr/>
  </property>
  <property fmtid="{D5CDD505-2E9C-101B-9397-08002B2CF9AE}" pid="12" name="_SourceUrl">
    <vt:lpwstr/>
  </property>
  <property fmtid="{D5CDD505-2E9C-101B-9397-08002B2CF9AE}" pid="13" name="_SharedFileIndex">
    <vt:lpwstr/>
  </property>
</Properties>
</file>